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8"/>
  </p:sldIdLst>
  <p:notesMasterIdLst>
    <p:notesMasterId r:id="rId13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8" Type="http://schemas.openxmlformats.org/officeDocument/2006/relationships/slide" Target="slides/slide12.xml"/></Relationships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2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0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image" Target="../media/image-11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1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5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6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8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3132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assets/verixa_primary_yellow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0080" y="502920"/>
            <a:ext cx="2953512" cy="86868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9875520" y="274320"/>
            <a:ext cx="21031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b="1" dirty="0">
                <a:solidFill>
                  <a:srgbClr val="E74E2E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DRAFT · v4.5 · 23 Jun 2026</a:t>
            </a:r>
            <a:endParaRPr lang="en-US" sz="900" dirty="0"/>
          </a:p>
        </p:txBody>
      </p:sp>
      <p:sp>
        <p:nvSpPr>
          <p:cNvPr id="4" name="Shape 1"/>
          <p:cNvSpPr/>
          <p:nvPr/>
        </p:nvSpPr>
        <p:spPr>
          <a:xfrm>
            <a:off x="640080" y="2194560"/>
            <a:ext cx="137160" cy="2926080"/>
          </a:xfrm>
          <a:prstGeom prst="rect">
            <a:avLst/>
          </a:prstGeom>
          <a:solidFill>
            <a:srgbClr val="E74E2E"/>
          </a:solidFill>
          <a:ln w="12700">
            <a:solidFill>
              <a:srgbClr val="E74E2E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914400" y="2194560"/>
            <a:ext cx="1060704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600" b="1" dirty="0">
                <a:solidFill>
                  <a:srgbClr val="FFFFFF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GMP Design Partner Sprint</a:t>
            </a:r>
            <a:endParaRPr lang="en-US" sz="3600" dirty="0"/>
          </a:p>
        </p:txBody>
      </p:sp>
      <p:sp>
        <p:nvSpPr>
          <p:cNvPr id="6" name="Text 3"/>
          <p:cNvSpPr/>
          <p:nvPr/>
        </p:nvSpPr>
        <p:spPr>
          <a:xfrm>
            <a:off x="914400" y="2926080"/>
            <a:ext cx="1060704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dirty="0">
                <a:solidFill>
                  <a:srgbClr val="FFE388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One facility.  One workflow.  90 days.  Measured outcome.</a:t>
            </a:r>
            <a:endParaRPr lang="en-US" sz="2200" dirty="0"/>
          </a:p>
        </p:txBody>
      </p:sp>
      <p:sp>
        <p:nvSpPr>
          <p:cNvPr id="7" name="Text 4"/>
          <p:cNvSpPr/>
          <p:nvPr/>
        </p:nvSpPr>
        <p:spPr>
          <a:xfrm>
            <a:off x="914400" y="3657600"/>
            <a:ext cx="1060704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2200"/>
              </a:lnSpc>
              <a:buNone/>
            </a:pPr>
            <a:r>
              <a:rPr lang="en-US" sz="1600" dirty="0">
                <a:solidFill>
                  <a:srgbClr val="D5D5C9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GMP deviation-to-CAPA evidence burden, reviewer rework, and audit-preparation friction — baselined, measured, and resolved or not — in a 90-day founder-led sprint.</a:t>
            </a:r>
            <a:endParaRPr lang="en-US" sz="1600" dirty="0"/>
          </a:p>
        </p:txBody>
      </p:sp>
      <p:sp>
        <p:nvSpPr>
          <p:cNvPr id="8" name="Text 5"/>
          <p:cNvSpPr/>
          <p:nvPr/>
        </p:nvSpPr>
        <p:spPr>
          <a:xfrm>
            <a:off x="914400" y="4526280"/>
            <a:ext cx="1060704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i="1" dirty="0">
                <a:solidFill>
                  <a:srgbClr val="C2E4F3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India Edition</a:t>
            </a:r>
            <a:endParaRPr lang="en-US" sz="1600" dirty="0"/>
          </a:p>
        </p:txBody>
      </p:sp>
      <p:sp>
        <p:nvSpPr>
          <p:cNvPr id="9" name="Text 6"/>
          <p:cNvSpPr/>
          <p:nvPr/>
        </p:nvSpPr>
        <p:spPr>
          <a:xfrm>
            <a:off x="914400" y="5349240"/>
            <a:ext cx="1060704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800"/>
              </a:lnSpc>
              <a:buNone/>
            </a:pPr>
            <a:r>
              <a:rPr lang="en-US" sz="1100" i="1" dirty="0">
                <a:solidFill>
                  <a:srgbClr val="9A9A92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Implemented codebase.  Validation package in progress.  Customer validation required before production use.
</a:t>
            </a:r>
            <a:pPr indent="0" marL="0">
              <a:lnSpc>
                <a:spcPts val="1800"/>
              </a:lnSpc>
              <a:buNone/>
            </a:pPr>
            <a:r>
              <a:rPr lang="en-US" sz="1300" b="1" dirty="0">
                <a:solidFill>
                  <a:srgbClr val="D5D5C9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Vimal Veereshwarayya, PhD, RAC  ·  Founder  ·  </a:t>
            </a:r>
            <a:pPr indent="0" marL="0">
              <a:lnSpc>
                <a:spcPts val="1800"/>
              </a:lnSpc>
              <a:buNone/>
            </a:pPr>
            <a:r>
              <a:rPr lang="en-US" sz="1100" dirty="0">
                <a:solidFill>
                  <a:srgbClr val="9A9A92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vimalv@verixa.ai  ·  Navira Quality Systems Pvt Ltd</a:t>
            </a:r>
            <a:pPr indent="0" marL="0">
              <a:lnSpc>
                <a:spcPts val="1800"/>
              </a:lnSpc>
              <a:buNone/>
            </a:pPr>
            <a:endParaRPr lang="en-US" sz="1100" dirty="0"/>
          </a:p>
          <a:p>
            <a:pPr indent="0" marL="0">
              <a:lnSpc>
                <a:spcPts val="1800"/>
              </a:lnSpc>
              <a:buNone/>
            </a:pPr>
            <a:r>
              <a:rPr lang="en-US" sz="1000" i="1" dirty="0">
                <a:solidFill>
                  <a:srgbClr val="E74E2E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23 June 2026  ·  Confidential — for prospective Design Partners</a:t>
            </a:r>
            <a:endParaRPr lang="en-US" sz="11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13132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assets/verixa_primary_yellow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5760" y="256032"/>
            <a:ext cx="1709928" cy="50292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9875520" y="274320"/>
            <a:ext cx="21031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b="1" dirty="0">
                <a:solidFill>
                  <a:srgbClr val="E74E2E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DRAFT · v4.5 · 23 Jun 2026</a:t>
            </a:r>
            <a:endParaRPr lang="en-US" sz="900" dirty="0"/>
          </a:p>
        </p:txBody>
      </p:sp>
      <p:sp>
        <p:nvSpPr>
          <p:cNvPr id="4" name="Text 1"/>
          <p:cNvSpPr/>
          <p:nvPr/>
        </p:nvSpPr>
        <p:spPr>
          <a:xfrm>
            <a:off x="457200" y="914400"/>
            <a:ext cx="1124712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Clear responsibility boundary.  Built by a GMP QA operator.</a:t>
            </a:r>
            <a:endParaRPr lang="en-US" sz="2600" dirty="0"/>
          </a:p>
        </p:txBody>
      </p:sp>
      <p:sp>
        <p:nvSpPr>
          <p:cNvPr id="5" name="Text 2"/>
          <p:cNvSpPr/>
          <p:nvPr/>
        </p:nvSpPr>
        <p:spPr>
          <a:xfrm>
            <a:off x="457200" y="1463040"/>
            <a:ext cx="112471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i="1" dirty="0">
                <a:solidFill>
                  <a:srgbClr val="FFE388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Verixa provides workflow controls and evidence.  Customer QA owns validation, approval, and production release.</a:t>
            </a:r>
            <a:endParaRPr lang="en-US" sz="1300" dirty="0"/>
          </a:p>
        </p:txBody>
      </p:sp>
      <p:sp>
        <p:nvSpPr>
          <p:cNvPr id="6" name="Shape 3"/>
          <p:cNvSpPr/>
          <p:nvPr/>
        </p:nvSpPr>
        <p:spPr>
          <a:xfrm>
            <a:off x="457200" y="2011680"/>
            <a:ext cx="3749040" cy="4206240"/>
          </a:xfrm>
          <a:prstGeom prst="rect">
            <a:avLst/>
          </a:prstGeom>
          <a:solidFill>
            <a:srgbClr val="1F1F38"/>
          </a:solidFill>
          <a:ln w="25400">
            <a:solidFill>
              <a:srgbClr val="FFE388"/>
            </a:solidFill>
            <a:prstDash val="solid"/>
          </a:ln>
        </p:spPr>
      </p:sp>
      <p:sp>
        <p:nvSpPr>
          <p:cNvPr id="7" name="Text 4"/>
          <p:cNvSpPr/>
          <p:nvPr/>
        </p:nvSpPr>
        <p:spPr>
          <a:xfrm>
            <a:off x="640080" y="2148840"/>
            <a:ext cx="3383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300" kern="0" dirty="0">
                <a:solidFill>
                  <a:srgbClr val="FFE388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VERIXA PROVIDES</a:t>
            </a:r>
            <a:endParaRPr lang="en-US" sz="1000" dirty="0"/>
          </a:p>
        </p:txBody>
      </p:sp>
      <p:sp>
        <p:nvSpPr>
          <p:cNvPr id="8" name="Text 5"/>
          <p:cNvSpPr/>
          <p:nvPr/>
        </p:nvSpPr>
        <p:spPr>
          <a:xfrm>
            <a:off x="640080" y="2514600"/>
            <a:ext cx="3383280" cy="3611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600"/>
              </a:lnSpc>
              <a:buNone/>
            </a:pPr>
            <a:r>
              <a:rPr lang="en-US" sz="1100" dirty="0">
                <a:solidFill>
                  <a:srgbClr val="D5D5C9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• Implemented workflow controls</a:t>
            </a:r>
            <a:endParaRPr lang="en-US" sz="1100" dirty="0"/>
          </a:p>
          <a:p>
            <a:pPr indent="0" marL="0">
              <a:lnSpc>
                <a:spcPts val="1600"/>
              </a:lnSpc>
              <a:buNone/>
            </a:pPr>
            <a:endParaRPr lang="en-US" sz="1100" dirty="0"/>
          </a:p>
          <a:p>
            <a:pPr indent="0" marL="0">
              <a:lnSpc>
                <a:spcPts val="1600"/>
              </a:lnSpc>
              <a:buNone/>
            </a:pPr>
            <a:r>
              <a:rPr lang="en-US" sz="1100" dirty="0">
                <a:solidFill>
                  <a:srgbClr val="D5D5C9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• Validation-support documentation</a:t>
            </a:r>
            <a:endParaRPr lang="en-US" sz="1100" dirty="0"/>
          </a:p>
          <a:p>
            <a:pPr indent="0" marL="0">
              <a:lnSpc>
                <a:spcPts val="1600"/>
              </a:lnSpc>
              <a:buNone/>
            </a:pPr>
            <a:endParaRPr lang="en-US" sz="1100" dirty="0"/>
          </a:p>
          <a:p>
            <a:pPr indent="0" marL="0">
              <a:lnSpc>
                <a:spcPts val="1600"/>
              </a:lnSpc>
              <a:buNone/>
            </a:pPr>
            <a:r>
              <a:rPr lang="en-US" sz="1100" dirty="0">
                <a:solidFill>
                  <a:srgbClr val="D5D5C9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• AI governance evidence</a:t>
            </a:r>
            <a:endParaRPr lang="en-US" sz="1100" dirty="0"/>
          </a:p>
          <a:p>
            <a:pPr indent="0" marL="0">
              <a:lnSpc>
                <a:spcPts val="1600"/>
              </a:lnSpc>
              <a:buNone/>
            </a:pPr>
            <a:endParaRPr lang="en-US" sz="1100" dirty="0"/>
          </a:p>
          <a:p>
            <a:pPr indent="0" marL="0">
              <a:lnSpc>
                <a:spcPts val="1600"/>
              </a:lnSpc>
              <a:buNone/>
            </a:pPr>
            <a:r>
              <a:rPr lang="en-US" sz="1100" dirty="0">
                <a:solidFill>
                  <a:srgbClr val="D5D5C9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• Traceable workflow output</a:t>
            </a:r>
            <a:endParaRPr lang="en-US" sz="1100" dirty="0"/>
          </a:p>
          <a:p>
            <a:pPr indent="0" marL="0">
              <a:lnSpc>
                <a:spcPts val="1600"/>
              </a:lnSpc>
              <a:buNone/>
            </a:pPr>
            <a:endParaRPr lang="en-US" sz="1100" dirty="0"/>
          </a:p>
          <a:p>
            <a:pPr indent="0" marL="0">
              <a:lnSpc>
                <a:spcPts val="1600"/>
              </a:lnSpc>
              <a:buNone/>
            </a:pPr>
            <a:r>
              <a:rPr lang="en-US" sz="1100" dirty="0">
                <a:solidFill>
                  <a:srgbClr val="D5D5C9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• Technical support during sprint</a:t>
            </a:r>
            <a:endParaRPr lang="en-US" sz="1100" dirty="0"/>
          </a:p>
          <a:p>
            <a:pPr indent="0" marL="0">
              <a:lnSpc>
                <a:spcPts val="1600"/>
              </a:lnSpc>
              <a:buNone/>
            </a:pPr>
            <a:endParaRPr lang="en-US" sz="1100" dirty="0"/>
          </a:p>
          <a:p>
            <a:pPr indent="0" marL="0">
              <a:lnSpc>
                <a:spcPts val="1600"/>
              </a:lnSpc>
              <a:buNone/>
            </a:pPr>
            <a:r>
              <a:rPr lang="en-US" sz="1100" dirty="0">
                <a:solidFill>
                  <a:srgbClr val="D5D5C9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• Founder-led configuration guidance</a:t>
            </a:r>
            <a:endParaRPr lang="en-US" sz="1100" dirty="0"/>
          </a:p>
        </p:txBody>
      </p:sp>
      <p:sp>
        <p:nvSpPr>
          <p:cNvPr id="9" name="Shape 6"/>
          <p:cNvSpPr/>
          <p:nvPr/>
        </p:nvSpPr>
        <p:spPr>
          <a:xfrm>
            <a:off x="4343400" y="2011680"/>
            <a:ext cx="3749040" cy="4206240"/>
          </a:xfrm>
          <a:prstGeom prst="rect">
            <a:avLst/>
          </a:prstGeom>
          <a:solidFill>
            <a:srgbClr val="1F1F38"/>
          </a:solidFill>
          <a:ln w="25400">
            <a:solidFill>
              <a:srgbClr val="E74E2E"/>
            </a:solidFill>
            <a:prstDash val="solid"/>
          </a:ln>
        </p:spPr>
      </p:sp>
      <p:sp>
        <p:nvSpPr>
          <p:cNvPr id="10" name="Text 7"/>
          <p:cNvSpPr/>
          <p:nvPr/>
        </p:nvSpPr>
        <p:spPr>
          <a:xfrm>
            <a:off x="4526280" y="2148840"/>
            <a:ext cx="3383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300" kern="0" dirty="0">
                <a:solidFill>
                  <a:srgbClr val="E74E2E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CUSTOMER OWNS</a:t>
            </a:r>
            <a:endParaRPr lang="en-US" sz="1000" dirty="0"/>
          </a:p>
        </p:txBody>
      </p:sp>
      <p:sp>
        <p:nvSpPr>
          <p:cNvPr id="11" name="Text 8"/>
          <p:cNvSpPr/>
          <p:nvPr/>
        </p:nvSpPr>
        <p:spPr>
          <a:xfrm>
            <a:off x="4526280" y="2514600"/>
            <a:ext cx="3383280" cy="3611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600"/>
              </a:lnSpc>
              <a:buNone/>
            </a:pPr>
            <a:r>
              <a:rPr lang="en-US" sz="1100" dirty="0">
                <a:solidFill>
                  <a:srgbClr val="D5D5C9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• Intended use</a:t>
            </a:r>
            <a:endParaRPr lang="en-US" sz="1100" dirty="0"/>
          </a:p>
          <a:p>
            <a:pPr indent="0" marL="0">
              <a:lnSpc>
                <a:spcPts val="1600"/>
              </a:lnSpc>
              <a:buNone/>
            </a:pPr>
            <a:endParaRPr lang="en-US" sz="1100" dirty="0"/>
          </a:p>
          <a:p>
            <a:pPr indent="0" marL="0">
              <a:lnSpc>
                <a:spcPts val="1600"/>
              </a:lnSpc>
              <a:buNone/>
            </a:pPr>
            <a:r>
              <a:rPr lang="en-US" sz="1100" dirty="0">
                <a:solidFill>
                  <a:srgbClr val="D5D5C9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• Validation execution</a:t>
            </a:r>
            <a:endParaRPr lang="en-US" sz="1100" dirty="0"/>
          </a:p>
          <a:p>
            <a:pPr indent="0" marL="0">
              <a:lnSpc>
                <a:spcPts val="1600"/>
              </a:lnSpc>
              <a:buNone/>
            </a:pPr>
            <a:endParaRPr lang="en-US" sz="1100" dirty="0"/>
          </a:p>
          <a:p>
            <a:pPr indent="0" marL="0">
              <a:lnSpc>
                <a:spcPts val="1600"/>
              </a:lnSpc>
              <a:buNone/>
            </a:pPr>
            <a:r>
              <a:rPr lang="en-US" sz="1100" dirty="0">
                <a:solidFill>
                  <a:srgbClr val="D5D5C9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• QA approval</a:t>
            </a:r>
            <a:endParaRPr lang="en-US" sz="1100" dirty="0"/>
          </a:p>
          <a:p>
            <a:pPr indent="0" marL="0">
              <a:lnSpc>
                <a:spcPts val="1600"/>
              </a:lnSpc>
              <a:buNone/>
            </a:pPr>
            <a:endParaRPr lang="en-US" sz="1100" dirty="0"/>
          </a:p>
          <a:p>
            <a:pPr indent="0" marL="0">
              <a:lnSpc>
                <a:spcPts val="1600"/>
              </a:lnSpc>
              <a:buNone/>
            </a:pPr>
            <a:r>
              <a:rPr lang="en-US" sz="1100" dirty="0">
                <a:solidFill>
                  <a:srgbClr val="D5D5C9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• SOP approval</a:t>
            </a:r>
            <a:endParaRPr lang="en-US" sz="1100" dirty="0"/>
          </a:p>
          <a:p>
            <a:pPr indent="0" marL="0">
              <a:lnSpc>
                <a:spcPts val="1600"/>
              </a:lnSpc>
              <a:buNone/>
            </a:pPr>
            <a:endParaRPr lang="en-US" sz="1100" dirty="0"/>
          </a:p>
          <a:p>
            <a:pPr indent="0" marL="0">
              <a:lnSpc>
                <a:spcPts val="1600"/>
              </a:lnSpc>
              <a:buNone/>
            </a:pPr>
            <a:r>
              <a:rPr lang="en-US" sz="1100" dirty="0">
                <a:solidFill>
                  <a:srgbClr val="D5D5C9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• Training records</a:t>
            </a:r>
            <a:endParaRPr lang="en-US" sz="1100" dirty="0"/>
          </a:p>
          <a:p>
            <a:pPr indent="0" marL="0">
              <a:lnSpc>
                <a:spcPts val="1600"/>
              </a:lnSpc>
              <a:buNone/>
            </a:pPr>
            <a:endParaRPr lang="en-US" sz="1100" dirty="0"/>
          </a:p>
          <a:p>
            <a:pPr indent="0" marL="0">
              <a:lnSpc>
                <a:spcPts val="1600"/>
              </a:lnSpc>
              <a:buNone/>
            </a:pPr>
            <a:r>
              <a:rPr lang="en-US" sz="1100" dirty="0">
                <a:solidFill>
                  <a:srgbClr val="D5D5C9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• Production release decision</a:t>
            </a:r>
            <a:endParaRPr lang="en-US" sz="1100" dirty="0"/>
          </a:p>
        </p:txBody>
      </p:sp>
      <p:sp>
        <p:nvSpPr>
          <p:cNvPr id="12" name="Shape 9"/>
          <p:cNvSpPr/>
          <p:nvPr/>
        </p:nvSpPr>
        <p:spPr>
          <a:xfrm>
            <a:off x="8229600" y="2011680"/>
            <a:ext cx="3474720" cy="4206240"/>
          </a:xfrm>
          <a:prstGeom prst="rect">
            <a:avLst/>
          </a:prstGeom>
          <a:solidFill>
            <a:srgbClr val="1F1F38"/>
          </a:solidFill>
          <a:ln w="25400">
            <a:solidFill>
              <a:srgbClr val="C2E4F3"/>
            </a:solidFill>
            <a:prstDash val="solid"/>
          </a:ln>
        </p:spPr>
      </p:sp>
      <p:sp>
        <p:nvSpPr>
          <p:cNvPr id="13" name="Text 10"/>
          <p:cNvSpPr/>
          <p:nvPr/>
        </p:nvSpPr>
        <p:spPr>
          <a:xfrm>
            <a:off x="8412480" y="2148840"/>
            <a:ext cx="31089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300" kern="0" dirty="0">
                <a:solidFill>
                  <a:srgbClr val="C2E4F3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FOUNDER</a:t>
            </a:r>
            <a:endParaRPr lang="en-US" sz="1000" dirty="0"/>
          </a:p>
        </p:txBody>
      </p:sp>
      <p:sp>
        <p:nvSpPr>
          <p:cNvPr id="14" name="Text 11"/>
          <p:cNvSpPr/>
          <p:nvPr/>
        </p:nvSpPr>
        <p:spPr>
          <a:xfrm>
            <a:off x="8412480" y="2468880"/>
            <a:ext cx="3108960" cy="3657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400"/>
              </a:lnSpc>
              <a:buNone/>
            </a:pPr>
            <a:r>
              <a:rPr lang="en-US" sz="1400" b="1" dirty="0">
                <a:solidFill>
                  <a:srgbClr val="FFFFFF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Vimal Veereshwarayya
</a:t>
            </a:r>
            <a:pPr indent="0" marL="0">
              <a:lnSpc>
                <a:spcPts val="1400"/>
              </a:lnSpc>
              <a:buNone/>
            </a:pPr>
            <a:r>
              <a:rPr lang="en-US" sz="1100" b="1" dirty="0">
                <a:solidFill>
                  <a:srgbClr val="FFE388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PhD · RAC
</a:t>
            </a:r>
            <a:pPr indent="0" marL="0">
              <a:lnSpc>
                <a:spcPts val="1400"/>
              </a:lnSpc>
              <a:buNone/>
            </a:pPr>
            <a:r>
              <a:rPr lang="en-US" sz="1100" dirty="0">
                <a:solidFill>
                  <a:srgbClr val="D5D5C9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20+ years pharma &amp; biotech.  16+ years QA and Regulatory.
</a:t>
            </a:r>
            <a:pPr indent="0" marL="0">
              <a:lnSpc>
                <a:spcPts val="1400"/>
              </a:lnSpc>
              <a:buNone/>
            </a:pPr>
            <a:r>
              <a:rPr lang="en-US" sz="1100" i="1" dirty="0">
                <a:solidFill>
                  <a:srgbClr val="D5D5C9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Built by someone who has lived GMP deviation, CAPA, inspection, CSV/CSA, and data-integrity pressure.
</a:t>
            </a:r>
            <a:pPr indent="0" marL="0">
              <a:lnSpc>
                <a:spcPts val="1400"/>
              </a:lnSpc>
              <a:buNone/>
            </a:pPr>
            <a:r>
              <a:rPr lang="en-US" sz="1000" b="1" dirty="0">
                <a:solidFill>
                  <a:srgbClr val="E74E2E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No certification claim.  No "validated" claim.  </a:t>
            </a:r>
            <a:pPr indent="0" marL="0">
              <a:lnSpc>
                <a:spcPts val="1400"/>
              </a:lnSpc>
              <a:buNone/>
            </a:pPr>
            <a:r>
              <a:rPr lang="en-US" sz="1000" i="1" dirty="0">
                <a:solidFill>
                  <a:srgbClr val="9A9A92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Customer validation always required before production use.</a:t>
            </a:r>
            <a:endParaRPr lang="en-US" sz="1400" dirty="0"/>
          </a:p>
        </p:txBody>
      </p:sp>
      <p:sp>
        <p:nvSpPr>
          <p:cNvPr id="15" name="Text 12"/>
          <p:cNvSpPr/>
          <p:nvPr/>
        </p:nvSpPr>
        <p:spPr>
          <a:xfrm>
            <a:off x="365760" y="6446520"/>
            <a:ext cx="10058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9A9A92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Verixa GMP Design Partner Sprint · </a:t>
            </a:r>
            <a:pPr algn="l" indent="0" marL="0">
              <a:buNone/>
            </a:pPr>
            <a:r>
              <a:rPr lang="en-US" sz="900" b="1" dirty="0">
                <a:solidFill>
                  <a:srgbClr val="FFE388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India Edition</a:t>
            </a:r>
            <a:pPr algn="l" indent="0" marL="0">
              <a:buNone/>
            </a:pPr>
            <a:r>
              <a:rPr lang="en-US" sz="900" i="1" dirty="0">
                <a:solidFill>
                  <a:srgbClr val="9A9A92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  ·  Confidential · for prospective Design Partners</a:t>
            </a:r>
            <a:endParaRPr lang="en-US" sz="900" dirty="0"/>
          </a:p>
        </p:txBody>
      </p:sp>
      <p:sp>
        <p:nvSpPr>
          <p:cNvPr id="16" name="Text 13"/>
          <p:cNvSpPr/>
          <p:nvPr/>
        </p:nvSpPr>
        <p:spPr>
          <a:xfrm>
            <a:off x="10698480" y="6446520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9A9A92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10 / 11</a:t>
            </a:r>
            <a:endParaRPr lang="en-US" sz="9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13132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assets/verixa_primary_yellow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5760" y="256032"/>
            <a:ext cx="1709928" cy="50292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9875520" y="274320"/>
            <a:ext cx="21031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b="1" dirty="0">
                <a:solidFill>
                  <a:srgbClr val="E74E2E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DRAFT · v4.5 · 23 Jun 2026</a:t>
            </a:r>
            <a:endParaRPr lang="en-US" sz="900" dirty="0"/>
          </a:p>
        </p:txBody>
      </p:sp>
      <p:sp>
        <p:nvSpPr>
          <p:cNvPr id="4" name="Text 1"/>
          <p:cNvSpPr/>
          <p:nvPr/>
        </p:nvSpPr>
        <p:spPr>
          <a:xfrm>
            <a:off x="457200" y="914400"/>
            <a:ext cx="1124712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Next step</a:t>
            </a:r>
            <a:endParaRPr lang="en-US" sz="2600" dirty="0"/>
          </a:p>
        </p:txBody>
      </p:sp>
      <p:sp>
        <p:nvSpPr>
          <p:cNvPr id="5" name="Text 2"/>
          <p:cNvSpPr/>
          <p:nvPr/>
        </p:nvSpPr>
        <p:spPr>
          <a:xfrm>
            <a:off x="457200" y="1463040"/>
            <a:ext cx="112471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i="1" dirty="0">
                <a:solidFill>
                  <a:srgbClr val="FFE388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20-minute workflow-fit call.  If fit, Phase 0.  If no fit, stop.</a:t>
            </a:r>
            <a:endParaRPr lang="en-US" sz="1300" dirty="0"/>
          </a:p>
        </p:txBody>
      </p:sp>
      <p:sp>
        <p:nvSpPr>
          <p:cNvPr id="6" name="Shape 3"/>
          <p:cNvSpPr/>
          <p:nvPr/>
        </p:nvSpPr>
        <p:spPr>
          <a:xfrm>
            <a:off x="457200" y="2011680"/>
            <a:ext cx="11247120" cy="2743200"/>
          </a:xfrm>
          <a:prstGeom prst="rect">
            <a:avLst/>
          </a:prstGeom>
          <a:solidFill>
            <a:srgbClr val="1F1F38"/>
          </a:solidFill>
          <a:ln w="38100">
            <a:solidFill>
              <a:srgbClr val="E74E2E"/>
            </a:solidFill>
            <a:prstDash val="solid"/>
          </a:ln>
        </p:spPr>
        <p:txBody>
          <a:bodyPr/>
          <a:p/>
        </p:txBody>
      </p:sp>
      <p:sp>
        <p:nvSpPr>
          <p:cNvPr id="7" name="Text 4"/>
          <p:cNvSpPr/>
          <p:nvPr/>
        </p:nvSpPr>
        <p:spPr>
          <a:xfrm>
            <a:off x="731520" y="2194560"/>
            <a:ext cx="1069848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spc="300" kern="0" dirty="0">
                <a:solidFill>
                  <a:srgbClr val="E74E2E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20-MINUTE WORKFLOW-FIT CALL</a:t>
            </a:r>
            <a:endParaRPr lang="en-US" sz="1200" dirty="0"/>
          </a:p>
        </p:txBody>
      </p:sp>
      <p:sp>
        <p:nvSpPr>
          <p:cNvPr id="8" name="Text 5"/>
          <p:cNvSpPr/>
          <p:nvPr/>
        </p:nvSpPr>
        <p:spPr>
          <a:xfrm>
            <a:off x="731520" y="2606040"/>
            <a:ext cx="1069848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dirty="0">
                <a:solidFill>
                  <a:srgbClr val="FFFFFF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One question we answer together:</a:t>
            </a:r>
            <a:endParaRPr lang="en-US" sz="1600" dirty="0"/>
          </a:p>
        </p:txBody>
      </p:sp>
      <p:sp>
        <p:nvSpPr>
          <p:cNvPr id="9" name="Text 6"/>
          <p:cNvSpPr/>
          <p:nvPr/>
        </p:nvSpPr>
        <p:spPr>
          <a:xfrm>
            <a:off x="731520" y="3017520"/>
            <a:ext cx="1069848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2200"/>
              </a:lnSpc>
              <a:buNone/>
            </a:pPr>
            <a:r>
              <a:rPr lang="en-US" sz="1400" i="1" dirty="0">
                <a:solidFill>
                  <a:srgbClr val="FFE388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"Do you have a GMP deviation, RCA, CAPA, or audit-prep workflow where evidence assembly or QA reviewer rework is consuming measurable time?"</a:t>
            </a:r>
            <a:endParaRPr lang="en-US" sz="1400" dirty="0"/>
          </a:p>
        </p:txBody>
      </p:sp>
      <p:sp>
        <p:nvSpPr>
          <p:cNvPr id="10" name="Text 7"/>
          <p:cNvSpPr/>
          <p:nvPr/>
        </p:nvSpPr>
        <p:spPr>
          <a:xfrm>
            <a:off x="731520" y="3886200"/>
            <a:ext cx="10698480" cy="8686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800"/>
              </a:lnSpc>
              <a:buNone/>
            </a:pPr>
            <a:r>
              <a:rPr lang="en-US" sz="1400" b="1" dirty="0">
                <a:solidFill>
                  <a:srgbClr val="FFE388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If yes  →  </a:t>
            </a:r>
            <a:pPr indent="0" marL="0">
              <a:lnSpc>
                <a:spcPts val="1800"/>
              </a:lnSpc>
              <a:buNone/>
            </a:pPr>
            <a:r>
              <a:rPr lang="en-US" sz="1300" dirty="0">
                <a:solidFill>
                  <a:srgbClr val="D5D5C9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Phase 0 Evidence Mapping Sprint (₹3 lakh · 10 business days · 100% credited to Phase 1).
</a:t>
            </a:r>
            <a:pPr indent="0" marL="0">
              <a:lnSpc>
                <a:spcPts val="1800"/>
              </a:lnSpc>
              <a:buNone/>
            </a:pPr>
            <a:r>
              <a:rPr lang="en-US" sz="1400" b="1" dirty="0">
                <a:solidFill>
                  <a:srgbClr val="E74E2E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If no  →  </a:t>
            </a:r>
            <a:pPr indent="0" marL="0">
              <a:lnSpc>
                <a:spcPts val="1800"/>
              </a:lnSpc>
              <a:buNone/>
            </a:pPr>
            <a:r>
              <a:rPr lang="en-US" sz="1300" dirty="0">
                <a:solidFill>
                  <a:srgbClr val="D5D5C9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Stop.  We don't push.  We re-check in 60–90 days only if you ask.</a:t>
            </a:r>
            <a:endParaRPr lang="en-US" sz="1400" dirty="0"/>
          </a:p>
        </p:txBody>
      </p:sp>
      <p:sp>
        <p:nvSpPr>
          <p:cNvPr id="11" name="Shape 8"/>
          <p:cNvSpPr/>
          <p:nvPr/>
        </p:nvSpPr>
        <p:spPr>
          <a:xfrm>
            <a:off x="457200" y="5029200"/>
            <a:ext cx="11247120" cy="1280160"/>
          </a:xfrm>
          <a:prstGeom prst="rect">
            <a:avLst/>
          </a:prstGeom>
          <a:solidFill>
            <a:srgbClr val="FFE388"/>
          </a:solidFill>
          <a:ln w="12700">
            <a:solidFill>
              <a:srgbClr val="FFE388"/>
            </a:solidFill>
            <a:prstDash val="solid"/>
          </a:ln>
        </p:spPr>
        <p:txBody>
          <a:bodyPr/>
          <a:p/>
        </p:txBody>
      </p:sp>
      <p:sp>
        <p:nvSpPr>
          <p:cNvPr id="12" name="Text 9"/>
          <p:cNvSpPr/>
          <p:nvPr/>
        </p:nvSpPr>
        <p:spPr>
          <a:xfrm>
            <a:off x="640080" y="5166360"/>
            <a:ext cx="108813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13132B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CONTACT</a:t>
            </a:r>
            <a:endParaRPr lang="en-US" sz="1100" dirty="0"/>
          </a:p>
        </p:txBody>
      </p:sp>
      <p:sp>
        <p:nvSpPr>
          <p:cNvPr id="13" name="Text 10"/>
          <p:cNvSpPr/>
          <p:nvPr/>
        </p:nvSpPr>
        <p:spPr>
          <a:xfrm>
            <a:off x="640080" y="5440680"/>
            <a:ext cx="1088136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800"/>
              </a:lnSpc>
              <a:buNone/>
            </a:pPr>
            <a:r>
              <a:rPr lang="en-US" sz="1600" b="1" dirty="0">
                <a:solidFill>
                  <a:srgbClr val="13132B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Vimal Veereshwarayya, PhD, RAC  ·  Founder · Verixa
</a:t>
            </a:r>
            <a:pPr indent="0" marL="0">
              <a:lnSpc>
                <a:spcPts val="1800"/>
              </a:lnSpc>
              <a:buNone/>
            </a:pPr>
            <a:r>
              <a:rPr lang="en-US" sz="1200" dirty="0">
                <a:solidFill>
                  <a:srgbClr val="13132B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vimalv@verixa.ai  ·  Navira Quality Systems Pvt Ltd
</a:t>
            </a:r>
            <a:pPr indent="0" marL="0">
              <a:lnSpc>
                <a:spcPts val="1800"/>
              </a:lnSpc>
              <a:buNone/>
            </a:pPr>
            <a:r>
              <a:rPr lang="en-US" sz="1100" i="1" dirty="0">
                <a:solidFill>
                  <a:srgbClr val="13132B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Reply to schedule the 20-minute call.</a:t>
            </a:r>
            <a:endParaRPr lang="en-US" sz="1600" dirty="0"/>
          </a:p>
        </p:txBody>
      </p:sp>
      <p:sp>
        <p:nvSpPr>
          <p:cNvPr id="14" name="Text 11"/>
          <p:cNvSpPr/>
          <p:nvPr/>
        </p:nvSpPr>
        <p:spPr>
          <a:xfrm>
            <a:off x="365760" y="6446520"/>
            <a:ext cx="10058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9A9A92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Verixa GMP Design Partner Sprint · </a:t>
            </a:r>
            <a:pPr algn="l" indent="0" marL="0">
              <a:buNone/>
            </a:pPr>
            <a:r>
              <a:rPr lang="en-US" sz="900" b="1" dirty="0">
                <a:solidFill>
                  <a:srgbClr val="FFE388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India Edition</a:t>
            </a:r>
            <a:pPr algn="l" indent="0" marL="0">
              <a:buNone/>
            </a:pPr>
            <a:r>
              <a:rPr lang="en-US" sz="900" i="1" dirty="0">
                <a:solidFill>
                  <a:srgbClr val="9A9A92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  ·  Confidential · for prospective Design Partners</a:t>
            </a:r>
            <a:endParaRPr lang="en-US" sz="900" dirty="0"/>
          </a:p>
        </p:txBody>
      </p:sp>
      <p:sp>
        <p:nvSpPr>
          <p:cNvPr id="15" name="Text 12"/>
          <p:cNvSpPr/>
          <p:nvPr/>
        </p:nvSpPr>
        <p:spPr>
          <a:xfrm>
            <a:off x="10698480" y="6446520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9A9A92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11 / 11</a:t>
            </a:r>
            <a:endParaRPr lang="en-US" sz="9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3132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9509760" y="274320"/>
            <a:ext cx="246888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900" b="1">
                <a:solidFill>
                  <a:srgbClr val="E74E2E"/>
                </a:solidFill>
                <a:latin typeface="Adobe Clean"/>
              </a:rPr>
              <a:t>BACKUP · NOT IN FLOW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914400"/>
            <a:ext cx="11247120" cy="5486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2600" b="1">
                <a:solidFill>
                  <a:srgbClr val="FFFFFF"/>
                </a:solidFill>
                <a:latin typeface="Adobe Clean"/>
              </a:rPr>
              <a:t>How we compare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1481328"/>
            <a:ext cx="1124712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300" b="0">
                <a:solidFill>
                  <a:srgbClr val="FFE388"/>
                </a:solidFill>
                <a:latin typeface="Adobe Clean"/>
              </a:rPr>
              <a:t>Show only if asked. Verixa vs a broad, established eQMS suite.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40080" y="2148840"/>
            <a:ext cx="5440680" cy="3383280"/>
          </a:xfrm>
          <a:prstGeom prst="roundRect">
            <a:avLst/>
          </a:prstGeom>
          <a:solidFill>
            <a:srgbClr val="2424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914400" y="2377440"/>
            <a:ext cx="493776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200" b="1">
                <a:solidFill>
                  <a:srgbClr val="FFE388"/>
                </a:solidFill>
                <a:latin typeface="Adobe Clean"/>
              </a:rPr>
              <a:t>VERIXA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14400" y="2880360"/>
            <a:ext cx="498348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200" b="1">
                <a:solidFill>
                  <a:srgbClr val="FFE388"/>
                </a:solidFill>
                <a:latin typeface="Adobe Clean"/>
              </a:rPr>
              <a:t>•  </a:t>
            </a:r>
            <a:r>
              <a:rPr sz="1250" b="0">
                <a:solidFill>
                  <a:srgbClr val="FFFFFF"/>
                </a:solidFill>
                <a:latin typeface="Adobe Clean"/>
              </a:rPr>
              <a:t>Governed, AI-native GxP eQMS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14400" y="3392424"/>
            <a:ext cx="498348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200" b="1">
                <a:solidFill>
                  <a:srgbClr val="FFE388"/>
                </a:solidFill>
                <a:latin typeface="Adobe Clean"/>
              </a:rPr>
              <a:t>•  </a:t>
            </a:r>
            <a:r>
              <a:rPr sz="1250" b="0">
                <a:solidFill>
                  <a:srgbClr val="FFFFFF"/>
                </a:solidFill>
                <a:latin typeface="Adobe Clean"/>
              </a:rPr>
              <a:t>Architected to EU Annex 22 (draft) / EU AI Act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14400" y="3904487"/>
            <a:ext cx="498348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200" b="1">
                <a:solidFill>
                  <a:srgbClr val="FFE388"/>
                </a:solidFill>
                <a:latin typeface="Adobe Clean"/>
              </a:rPr>
              <a:t>•  </a:t>
            </a:r>
            <a:r>
              <a:rPr sz="1250" b="0">
                <a:solidFill>
                  <a:srgbClr val="FFFFFF"/>
                </a:solidFill>
                <a:latin typeface="Adobe Clean"/>
              </a:rPr>
              <a:t>Tamper-evident, hash-chained audit trail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14400" y="4416552"/>
            <a:ext cx="498348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200" b="1">
                <a:solidFill>
                  <a:srgbClr val="FFE388"/>
                </a:solidFill>
                <a:latin typeface="Adobe Clean"/>
              </a:rPr>
              <a:t>•  </a:t>
            </a:r>
            <a:r>
              <a:rPr sz="1250" b="0">
                <a:solidFill>
                  <a:srgbClr val="FFFFFF"/>
                </a:solidFill>
                <a:latin typeface="Adobe Clean"/>
              </a:rPr>
              <a:t>Validation-ready — you own validation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14400" y="4928616"/>
            <a:ext cx="498348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200" b="1">
                <a:solidFill>
                  <a:srgbClr val="FFE388"/>
                </a:solidFill>
                <a:latin typeface="Adobe Clean"/>
              </a:rPr>
              <a:t>•  </a:t>
            </a:r>
            <a:r>
              <a:rPr sz="1250" b="0">
                <a:solidFill>
                  <a:srgbClr val="FFFFFF"/>
                </a:solidFill>
                <a:latin typeface="Adobe Clean"/>
              </a:rPr>
              <a:t>One bounded workflow, proven in 90 days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6263640" y="2148840"/>
            <a:ext cx="5303520" cy="3383280"/>
          </a:xfrm>
          <a:prstGeom prst="roundRect">
            <a:avLst/>
          </a:prstGeom>
          <a:solidFill>
            <a:srgbClr val="1B1B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537960" y="2377440"/>
            <a:ext cx="484632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200" b="1">
                <a:solidFill>
                  <a:srgbClr val="C2E4F3"/>
                </a:solidFill>
                <a:latin typeface="Adobe Clean"/>
              </a:rPr>
              <a:t>BROAD INCUMBENT SUITE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537960" y="2880360"/>
            <a:ext cx="484632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200" b="1">
                <a:solidFill>
                  <a:srgbClr val="C2E4F3"/>
                </a:solidFill>
                <a:latin typeface="Adobe Clean"/>
              </a:rPr>
              <a:t>•  </a:t>
            </a:r>
            <a:r>
              <a:rPr sz="1250" b="0">
                <a:solidFill>
                  <a:srgbClr val="D5D5C9"/>
                </a:solidFill>
                <a:latin typeface="Adobe Clean"/>
              </a:rPr>
              <a:t>Mature, many modules incl. LIMS / MES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537960" y="3392424"/>
            <a:ext cx="484632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200" b="1">
                <a:solidFill>
                  <a:srgbClr val="C2E4F3"/>
                </a:solidFill>
                <a:latin typeface="Adobe Clean"/>
              </a:rPr>
              <a:t>•  </a:t>
            </a:r>
            <a:r>
              <a:rPr sz="1250" b="0">
                <a:solidFill>
                  <a:srgbClr val="D5D5C9"/>
                </a:solidFill>
                <a:latin typeface="Adobe Clean"/>
              </a:rPr>
              <a:t>AI added on top of a pre-AI core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537960" y="3904487"/>
            <a:ext cx="484632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200" b="1">
                <a:solidFill>
                  <a:srgbClr val="C2E4F3"/>
                </a:solidFill>
                <a:latin typeface="Adobe Clean"/>
              </a:rPr>
              <a:t>•  </a:t>
            </a:r>
            <a:r>
              <a:rPr sz="1250" b="0">
                <a:solidFill>
                  <a:srgbClr val="D5D5C9"/>
                </a:solidFill>
                <a:latin typeface="Adobe Clean"/>
              </a:rPr>
              <a:t>Validated, with established references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537960" y="4416552"/>
            <a:ext cx="484632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200" b="1">
                <a:solidFill>
                  <a:srgbClr val="C2E4F3"/>
                </a:solidFill>
                <a:latin typeface="Adobe Clean"/>
              </a:rPr>
              <a:t>•  </a:t>
            </a:r>
            <a:r>
              <a:rPr sz="1250" b="0">
                <a:solidFill>
                  <a:srgbClr val="D5D5C9"/>
                </a:solidFill>
                <a:latin typeface="Adobe Clean"/>
              </a:rPr>
              <a:t>Strong on breadth and consolidation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537960" y="4928616"/>
            <a:ext cx="484632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200" b="1">
                <a:solidFill>
                  <a:srgbClr val="C2E4F3"/>
                </a:solidFill>
                <a:latin typeface="Adobe Clean"/>
              </a:rPr>
              <a:t>•  </a:t>
            </a:r>
            <a:r>
              <a:rPr sz="1250" b="0">
                <a:solidFill>
                  <a:srgbClr val="D5D5C9"/>
                </a:solidFill>
                <a:latin typeface="Adobe Clean"/>
              </a:rPr>
              <a:t>Heavier, suite-wide deployment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640080" y="5715000"/>
            <a:ext cx="10927080" cy="731520"/>
          </a:xfrm>
          <a:prstGeom prst="roundRect">
            <a:avLst/>
          </a:prstGeom>
          <a:solidFill>
            <a:srgbClr val="2424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914400" y="5870448"/>
            <a:ext cx="1042416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2000"/>
              </a:lnSpc>
              <a:spcBef>
                <a:spcPts val="0"/>
              </a:spcBef>
              <a:spcAft>
                <a:spcPts val="400"/>
              </a:spcAft>
            </a:pPr>
            <a:r>
              <a:rPr sz="1250" b="0">
                <a:solidFill>
                  <a:srgbClr val="D5D5C9"/>
                </a:solidFill>
                <a:latin typeface="Adobe Clean"/>
              </a:rPr>
              <a:t>Where they fit: consolidating an existing stack.  </a:t>
            </a:r>
            <a:r>
              <a:rPr sz="1250" b="1">
                <a:solidFill>
                  <a:srgbClr val="FFFFFF"/>
                </a:solidFill>
                <a:latin typeface="Adobe Clean"/>
              </a:rPr>
              <a:t>Where we fit: a governed AI evidence workflow you can prove in 90 days — built to the AI rules every QMS will face.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65760" y="6446520"/>
            <a:ext cx="100584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900" b="0">
                <a:solidFill>
                  <a:srgbClr val="9A9A92"/>
                </a:solidFill>
                <a:latin typeface="Adobe Clean"/>
              </a:rPr>
              <a:t>Verixa GMP Design Partner Sprint · </a:t>
            </a:r>
            <a:r>
              <a:rPr sz="900" b="1">
                <a:solidFill>
                  <a:srgbClr val="FFE388"/>
                </a:solidFill>
                <a:latin typeface="Adobe Clean"/>
              </a:rPr>
              <a:t>India Edition</a:t>
            </a:r>
            <a:r>
              <a:rPr sz="900" b="0">
                <a:solidFill>
                  <a:srgbClr val="9A9A92"/>
                </a:solidFill>
                <a:latin typeface="Adobe Clean"/>
              </a:rPr>
              <a:t>  ·  Backup slide — not part of the 11-slide flow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0698480" y="6446520"/>
            <a:ext cx="109728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900" b="0">
                <a:solidFill>
                  <a:srgbClr val="9A9A92"/>
                </a:solidFill>
                <a:latin typeface="Adobe Clean"/>
              </a:rPr>
              <a:t>B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3132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assets/verixa_primary_yellow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5760" y="256032"/>
            <a:ext cx="1709928" cy="50292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9875520" y="274320"/>
            <a:ext cx="21031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b="1" dirty="0">
                <a:solidFill>
                  <a:srgbClr val="E74E2E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DRAFT · v4.5 · 23 Jun 2026</a:t>
            </a:r>
            <a:endParaRPr lang="en-US" sz="900" dirty="0"/>
          </a:p>
        </p:txBody>
      </p:sp>
      <p:sp>
        <p:nvSpPr>
          <p:cNvPr id="4" name="Text 1"/>
          <p:cNvSpPr/>
          <p:nvPr/>
        </p:nvSpPr>
        <p:spPr>
          <a:xfrm>
            <a:off x="457200" y="914400"/>
            <a:ext cx="1124712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GMP quality teams don't lack forms. They lose time reconstructing defensible evidence.</a:t>
            </a:r>
            <a:endParaRPr lang="en-US" sz="2600" dirty="0"/>
          </a:p>
        </p:txBody>
      </p:sp>
      <p:sp>
        <p:nvSpPr>
          <p:cNvPr id="5" name="Text 2"/>
          <p:cNvSpPr/>
          <p:nvPr/>
        </p:nvSpPr>
        <p:spPr>
          <a:xfrm>
            <a:off x="457200" y="1463040"/>
            <a:ext cx="112471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i="1" dirty="0">
                <a:solidFill>
                  <a:srgbClr val="FFE388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Deviation · RCA · CAPA · audit prep — work breaks down at the evidence layer</a:t>
            </a:r>
            <a:endParaRPr lang="en-US" sz="1300" dirty="0"/>
          </a:p>
        </p:txBody>
      </p:sp>
      <p:sp>
        <p:nvSpPr>
          <p:cNvPr id="6" name="Shape 3"/>
          <p:cNvSpPr/>
          <p:nvPr/>
        </p:nvSpPr>
        <p:spPr>
          <a:xfrm>
            <a:off x="457200" y="2011680"/>
            <a:ext cx="11247120" cy="3108960"/>
          </a:xfrm>
          <a:prstGeom prst="rect">
            <a:avLst/>
          </a:prstGeom>
          <a:solidFill>
            <a:srgbClr val="1F1F38"/>
          </a:solidFill>
          <a:ln w="25400">
            <a:solidFill>
              <a:srgbClr val="E74E2E"/>
            </a:solidFill>
            <a:prstDash val="solid"/>
          </a:ln>
        </p:spPr>
      </p:sp>
      <p:sp>
        <p:nvSpPr>
          <p:cNvPr id="7" name="Text 4"/>
          <p:cNvSpPr/>
          <p:nvPr/>
        </p:nvSpPr>
        <p:spPr>
          <a:xfrm>
            <a:off x="731520" y="2148840"/>
            <a:ext cx="106984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E74E2E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WHAT BREAKS · TODAY</a:t>
            </a:r>
            <a:endParaRPr lang="en-US" sz="1100" dirty="0"/>
          </a:p>
        </p:txBody>
      </p:sp>
      <p:sp>
        <p:nvSpPr>
          <p:cNvPr id="8" name="Shape 5"/>
          <p:cNvSpPr/>
          <p:nvPr/>
        </p:nvSpPr>
        <p:spPr>
          <a:xfrm>
            <a:off x="777240" y="2587752"/>
            <a:ext cx="228600" cy="228600"/>
          </a:xfrm>
          <a:prstGeom prst="ellipse">
            <a:avLst/>
          </a:prstGeom>
          <a:solidFill>
            <a:srgbClr val="E74E2E"/>
          </a:solidFill>
          <a:ln w="12700">
            <a:solidFill>
              <a:srgbClr val="E74E2E"/>
            </a:solidFill>
            <a:prstDash val="solid"/>
          </a:ln>
        </p:spPr>
      </p:sp>
      <p:sp>
        <p:nvSpPr>
          <p:cNvPr id="9" name="Text 6"/>
          <p:cNvSpPr/>
          <p:nvPr/>
        </p:nvSpPr>
        <p:spPr>
          <a:xfrm>
            <a:off x="777240" y="2587752"/>
            <a:ext cx="2286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13132B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1</a:t>
            </a:r>
            <a:endParaRPr lang="en-US" sz="1100" dirty="0"/>
          </a:p>
        </p:txBody>
      </p:sp>
      <p:sp>
        <p:nvSpPr>
          <p:cNvPr id="10" name="Text 7"/>
          <p:cNvSpPr/>
          <p:nvPr/>
        </p:nvSpPr>
        <p:spPr>
          <a:xfrm>
            <a:off x="1143000" y="2542032"/>
            <a:ext cx="1033272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400"/>
              </a:lnSpc>
              <a:buNone/>
            </a:pPr>
            <a:r>
              <a:rPr lang="en-US" sz="1400" b="1" dirty="0">
                <a:solidFill>
                  <a:srgbClr val="FFFFFF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Investigations take too long to structure.</a:t>
            </a:r>
            <a:endParaRPr lang="en-US" sz="1400" dirty="0"/>
          </a:p>
        </p:txBody>
      </p:sp>
      <p:sp>
        <p:nvSpPr>
          <p:cNvPr id="11" name="Shape 8"/>
          <p:cNvSpPr/>
          <p:nvPr/>
        </p:nvSpPr>
        <p:spPr>
          <a:xfrm>
            <a:off x="777240" y="3063240"/>
            <a:ext cx="228600" cy="228600"/>
          </a:xfrm>
          <a:prstGeom prst="ellipse">
            <a:avLst/>
          </a:prstGeom>
          <a:solidFill>
            <a:srgbClr val="E74E2E"/>
          </a:solidFill>
          <a:ln w="12700">
            <a:solidFill>
              <a:srgbClr val="E74E2E"/>
            </a:solidFill>
            <a:prstDash val="solid"/>
          </a:ln>
        </p:spPr>
      </p:sp>
      <p:sp>
        <p:nvSpPr>
          <p:cNvPr id="12" name="Text 9"/>
          <p:cNvSpPr/>
          <p:nvPr/>
        </p:nvSpPr>
        <p:spPr>
          <a:xfrm>
            <a:off x="777240" y="3063240"/>
            <a:ext cx="2286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13132B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2</a:t>
            </a:r>
            <a:endParaRPr lang="en-US" sz="1100" dirty="0"/>
          </a:p>
        </p:txBody>
      </p:sp>
      <p:sp>
        <p:nvSpPr>
          <p:cNvPr id="13" name="Text 10"/>
          <p:cNvSpPr/>
          <p:nvPr/>
        </p:nvSpPr>
        <p:spPr>
          <a:xfrm>
            <a:off x="1143000" y="3017520"/>
            <a:ext cx="1033272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400"/>
              </a:lnSpc>
              <a:buNone/>
            </a:pPr>
            <a:r>
              <a:rPr lang="en-US" sz="1400" b="1" dirty="0">
                <a:solidFill>
                  <a:srgbClr val="FFFFFF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RCA quality varies investigator-to-investigator.</a:t>
            </a:r>
            <a:endParaRPr lang="en-US" sz="1400" dirty="0"/>
          </a:p>
        </p:txBody>
      </p:sp>
      <p:sp>
        <p:nvSpPr>
          <p:cNvPr id="14" name="Shape 11"/>
          <p:cNvSpPr/>
          <p:nvPr/>
        </p:nvSpPr>
        <p:spPr>
          <a:xfrm>
            <a:off x="777240" y="3538728"/>
            <a:ext cx="228600" cy="228600"/>
          </a:xfrm>
          <a:prstGeom prst="ellipse">
            <a:avLst/>
          </a:prstGeom>
          <a:solidFill>
            <a:srgbClr val="E74E2E"/>
          </a:solidFill>
          <a:ln w="12700">
            <a:solidFill>
              <a:srgbClr val="E74E2E"/>
            </a:solidFill>
            <a:prstDash val="solid"/>
          </a:ln>
        </p:spPr>
      </p:sp>
      <p:sp>
        <p:nvSpPr>
          <p:cNvPr id="15" name="Text 12"/>
          <p:cNvSpPr/>
          <p:nvPr/>
        </p:nvSpPr>
        <p:spPr>
          <a:xfrm>
            <a:off x="777240" y="3538728"/>
            <a:ext cx="2286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13132B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3</a:t>
            </a:r>
            <a:endParaRPr lang="en-US" sz="1100" dirty="0"/>
          </a:p>
        </p:txBody>
      </p:sp>
      <p:sp>
        <p:nvSpPr>
          <p:cNvPr id="16" name="Text 13"/>
          <p:cNvSpPr/>
          <p:nvPr/>
        </p:nvSpPr>
        <p:spPr>
          <a:xfrm>
            <a:off x="1143000" y="3493008"/>
            <a:ext cx="1033272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400"/>
              </a:lnSpc>
              <a:buNone/>
            </a:pPr>
            <a:r>
              <a:rPr lang="en-US" sz="1400" b="1" dirty="0">
                <a:solidFill>
                  <a:srgbClr val="FFFFFF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CAPA evidence is hard to link back to risk + root cause.</a:t>
            </a:r>
            <a:endParaRPr lang="en-US" sz="1400" dirty="0"/>
          </a:p>
        </p:txBody>
      </p:sp>
      <p:sp>
        <p:nvSpPr>
          <p:cNvPr id="17" name="Shape 14"/>
          <p:cNvSpPr/>
          <p:nvPr/>
        </p:nvSpPr>
        <p:spPr>
          <a:xfrm>
            <a:off x="777240" y="4014216"/>
            <a:ext cx="228600" cy="228600"/>
          </a:xfrm>
          <a:prstGeom prst="ellipse">
            <a:avLst/>
          </a:prstGeom>
          <a:solidFill>
            <a:srgbClr val="E74E2E"/>
          </a:solidFill>
          <a:ln w="12700">
            <a:solidFill>
              <a:srgbClr val="E74E2E"/>
            </a:solidFill>
            <a:prstDash val="solid"/>
          </a:ln>
        </p:spPr>
      </p:sp>
      <p:sp>
        <p:nvSpPr>
          <p:cNvPr id="18" name="Text 15"/>
          <p:cNvSpPr/>
          <p:nvPr/>
        </p:nvSpPr>
        <p:spPr>
          <a:xfrm>
            <a:off x="777240" y="4014216"/>
            <a:ext cx="2286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13132B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4</a:t>
            </a:r>
            <a:endParaRPr lang="en-US" sz="1100" dirty="0"/>
          </a:p>
        </p:txBody>
      </p:sp>
      <p:sp>
        <p:nvSpPr>
          <p:cNvPr id="19" name="Text 16"/>
          <p:cNvSpPr/>
          <p:nvPr/>
        </p:nvSpPr>
        <p:spPr>
          <a:xfrm>
            <a:off x="1143000" y="3968496"/>
            <a:ext cx="1033272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400"/>
              </a:lnSpc>
              <a:buNone/>
            </a:pPr>
            <a:r>
              <a:rPr lang="en-US" sz="1400" b="1" dirty="0">
                <a:solidFill>
                  <a:srgbClr val="FFFFFF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Audit prep becomes reconstruction.</a:t>
            </a:r>
            <a:endParaRPr lang="en-US" sz="1400" dirty="0"/>
          </a:p>
        </p:txBody>
      </p:sp>
      <p:sp>
        <p:nvSpPr>
          <p:cNvPr id="20" name="Shape 17"/>
          <p:cNvSpPr/>
          <p:nvPr/>
        </p:nvSpPr>
        <p:spPr>
          <a:xfrm>
            <a:off x="777240" y="4489704"/>
            <a:ext cx="228600" cy="228600"/>
          </a:xfrm>
          <a:prstGeom prst="ellipse">
            <a:avLst/>
          </a:prstGeom>
          <a:solidFill>
            <a:srgbClr val="E74E2E"/>
          </a:solidFill>
          <a:ln w="12700">
            <a:solidFill>
              <a:srgbClr val="E74E2E"/>
            </a:solidFill>
            <a:prstDash val="solid"/>
          </a:ln>
        </p:spPr>
      </p:sp>
      <p:sp>
        <p:nvSpPr>
          <p:cNvPr id="21" name="Text 18"/>
          <p:cNvSpPr/>
          <p:nvPr/>
        </p:nvSpPr>
        <p:spPr>
          <a:xfrm>
            <a:off x="777240" y="4489704"/>
            <a:ext cx="2286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13132B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5</a:t>
            </a:r>
            <a:endParaRPr lang="en-US" sz="1100" dirty="0"/>
          </a:p>
        </p:txBody>
      </p:sp>
      <p:sp>
        <p:nvSpPr>
          <p:cNvPr id="22" name="Text 19"/>
          <p:cNvSpPr/>
          <p:nvPr/>
        </p:nvSpPr>
        <p:spPr>
          <a:xfrm>
            <a:off x="1143000" y="4443984"/>
            <a:ext cx="1033272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400"/>
              </a:lnSpc>
              <a:buNone/>
            </a:pPr>
            <a:r>
              <a:rPr lang="en-US" sz="1400" b="1" dirty="0">
                <a:solidFill>
                  <a:srgbClr val="FFFFFF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Lean QA teams carry too much manual coordination.</a:t>
            </a:r>
            <a:endParaRPr lang="en-US" sz="1400" dirty="0"/>
          </a:p>
        </p:txBody>
      </p:sp>
      <p:sp>
        <p:nvSpPr>
          <p:cNvPr id="23" name="Shape 20"/>
          <p:cNvSpPr/>
          <p:nvPr/>
        </p:nvSpPr>
        <p:spPr>
          <a:xfrm>
            <a:off x="457200" y="5349240"/>
            <a:ext cx="11247120" cy="868680"/>
          </a:xfrm>
          <a:prstGeom prst="rect">
            <a:avLst/>
          </a:prstGeom>
          <a:solidFill>
            <a:srgbClr val="FFE388"/>
          </a:solidFill>
          <a:ln w="12700">
            <a:solidFill>
              <a:srgbClr val="FFE388"/>
            </a:solidFill>
            <a:prstDash val="solid"/>
          </a:ln>
        </p:spPr>
      </p:sp>
      <p:sp>
        <p:nvSpPr>
          <p:cNvPr id="24" name="Text 21"/>
          <p:cNvSpPr/>
          <p:nvPr/>
        </p:nvSpPr>
        <p:spPr>
          <a:xfrm>
            <a:off x="640080" y="5440680"/>
            <a:ext cx="1088136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lnSpc>
                <a:spcPts val="2000"/>
              </a:lnSpc>
              <a:buNone/>
            </a:pPr>
            <a:r>
              <a:rPr lang="en-US" sz="1600" b="1" dirty="0">
                <a:solidFill>
                  <a:srgbClr val="13132B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The cost is not just time.  It is rework, delayed closure, weak RCA-to-CAPA linkage, and audit-prep scramble.</a:t>
            </a:r>
            <a:endParaRPr lang="en-US" sz="1600" dirty="0"/>
          </a:p>
        </p:txBody>
      </p:sp>
      <p:sp>
        <p:nvSpPr>
          <p:cNvPr id="25" name="Text 22"/>
          <p:cNvSpPr/>
          <p:nvPr/>
        </p:nvSpPr>
        <p:spPr>
          <a:xfrm>
            <a:off x="365760" y="6446520"/>
            <a:ext cx="10058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9A9A92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Verixa GMP Design Partner Sprint · </a:t>
            </a:r>
            <a:pPr algn="l" indent="0" marL="0">
              <a:buNone/>
            </a:pPr>
            <a:r>
              <a:rPr lang="en-US" sz="900" b="1" dirty="0">
                <a:solidFill>
                  <a:srgbClr val="FFE388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India Edition</a:t>
            </a:r>
            <a:pPr algn="l" indent="0" marL="0">
              <a:buNone/>
            </a:pPr>
            <a:r>
              <a:rPr lang="en-US" sz="900" i="1" dirty="0">
                <a:solidFill>
                  <a:srgbClr val="9A9A92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  ·  Confidential · for prospective Design Partners</a:t>
            </a:r>
            <a:endParaRPr lang="en-US" sz="900" dirty="0"/>
          </a:p>
        </p:txBody>
      </p:sp>
      <p:sp>
        <p:nvSpPr>
          <p:cNvPr id="26" name="Text 23"/>
          <p:cNvSpPr/>
          <p:nvPr/>
        </p:nvSpPr>
        <p:spPr>
          <a:xfrm>
            <a:off x="10698480" y="6446520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9A9A92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2 / 11</a:t>
            </a:r>
            <a:endParaRPr lang="en-US" sz="9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13132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assets/verixa_primary_yellow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5760" y="256032"/>
            <a:ext cx="1709928" cy="50292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9875520" y="274320"/>
            <a:ext cx="21031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b="1" dirty="0">
                <a:solidFill>
                  <a:srgbClr val="E74E2E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DRAFT · v4.5 · 23 Jun 2026</a:t>
            </a:r>
            <a:endParaRPr lang="en-US" sz="900" dirty="0"/>
          </a:p>
        </p:txBody>
      </p:sp>
      <p:sp>
        <p:nvSpPr>
          <p:cNvPr id="4" name="Text 1"/>
          <p:cNvSpPr/>
          <p:nvPr/>
        </p:nvSpPr>
        <p:spPr>
          <a:xfrm>
            <a:off x="457200" y="914400"/>
            <a:ext cx="1124712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Before Verixa.  After a 90-day GMP sprint.</a:t>
            </a:r>
            <a:endParaRPr lang="en-US" sz="2600" dirty="0"/>
          </a:p>
        </p:txBody>
      </p:sp>
      <p:sp>
        <p:nvSpPr>
          <p:cNvPr id="5" name="Text 2"/>
          <p:cNvSpPr/>
          <p:nvPr/>
        </p:nvSpPr>
        <p:spPr>
          <a:xfrm>
            <a:off x="457200" y="1463040"/>
            <a:ext cx="112471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i="1" dirty="0">
                <a:solidFill>
                  <a:srgbClr val="FFE388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AI assists. Human decides. Audit trail records.  No black-box content generation.</a:t>
            </a:r>
            <a:endParaRPr lang="en-US" sz="1300" dirty="0"/>
          </a:p>
        </p:txBody>
      </p:sp>
      <p:sp>
        <p:nvSpPr>
          <p:cNvPr id="6" name="Shape 3"/>
          <p:cNvSpPr/>
          <p:nvPr/>
        </p:nvSpPr>
        <p:spPr>
          <a:xfrm>
            <a:off x="457200" y="2011680"/>
            <a:ext cx="5577840" cy="4206240"/>
          </a:xfrm>
          <a:prstGeom prst="rect">
            <a:avLst/>
          </a:prstGeom>
          <a:solidFill>
            <a:srgbClr val="1F1F38"/>
          </a:solidFill>
          <a:ln w="25400">
            <a:solidFill>
              <a:srgbClr val="E74E2E"/>
            </a:solidFill>
            <a:prstDash val="solid"/>
          </a:ln>
        </p:spPr>
      </p:sp>
      <p:sp>
        <p:nvSpPr>
          <p:cNvPr id="7" name="Text 4"/>
          <p:cNvSpPr/>
          <p:nvPr/>
        </p:nvSpPr>
        <p:spPr>
          <a:xfrm>
            <a:off x="731520" y="2148840"/>
            <a:ext cx="52120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E74E2E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BEFORE  ·  TODAY</a:t>
            </a:r>
            <a:endParaRPr lang="en-US" sz="1100" dirty="0"/>
          </a:p>
        </p:txBody>
      </p:sp>
      <p:sp>
        <p:nvSpPr>
          <p:cNvPr id="8" name="Text 5"/>
          <p:cNvSpPr/>
          <p:nvPr/>
        </p:nvSpPr>
        <p:spPr>
          <a:xfrm>
            <a:off x="731520" y="2514600"/>
            <a:ext cx="5212080" cy="3611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600"/>
              </a:lnSpc>
              <a:buNone/>
            </a:pPr>
            <a:r>
              <a:rPr lang="en-US" sz="1200" dirty="0">
                <a:solidFill>
                  <a:srgbClr val="D5D5C9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• Deviation triage scattered across email, Excel, SOP folders, and investigator memory</a:t>
            </a:r>
            <a:endParaRPr lang="en-US" sz="1200" dirty="0"/>
          </a:p>
          <a:p>
            <a:pPr indent="0" marL="0">
              <a:lnSpc>
                <a:spcPts val="1600"/>
              </a:lnSpc>
              <a:buNone/>
            </a:pPr>
            <a:endParaRPr lang="en-US" sz="1200" dirty="0"/>
          </a:p>
          <a:p>
            <a:pPr indent="0" marL="0">
              <a:lnSpc>
                <a:spcPts val="1600"/>
              </a:lnSpc>
              <a:buNone/>
            </a:pPr>
            <a:r>
              <a:rPr lang="en-US" sz="1200" dirty="0">
                <a:solidFill>
                  <a:srgbClr val="D5D5C9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• RCA quality depends on investigator skill</a:t>
            </a:r>
            <a:endParaRPr lang="en-US" sz="1200" dirty="0"/>
          </a:p>
          <a:p>
            <a:pPr indent="0" marL="0">
              <a:lnSpc>
                <a:spcPts val="1600"/>
              </a:lnSpc>
              <a:buNone/>
            </a:pPr>
            <a:endParaRPr lang="en-US" sz="1200" dirty="0"/>
          </a:p>
          <a:p>
            <a:pPr indent="0" marL="0">
              <a:lnSpc>
                <a:spcPts val="1600"/>
              </a:lnSpc>
              <a:buNone/>
            </a:pPr>
            <a:r>
              <a:rPr lang="en-US" sz="1200" dirty="0">
                <a:solidFill>
                  <a:srgbClr val="D5D5C9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• CAPA linkage to risk and root cause is manually reconstructed</a:t>
            </a:r>
            <a:endParaRPr lang="en-US" sz="1200" dirty="0"/>
          </a:p>
          <a:p>
            <a:pPr indent="0" marL="0">
              <a:lnSpc>
                <a:spcPts val="1600"/>
              </a:lnSpc>
              <a:buNone/>
            </a:pPr>
            <a:endParaRPr lang="en-US" sz="1200" dirty="0"/>
          </a:p>
          <a:p>
            <a:pPr indent="0" marL="0">
              <a:lnSpc>
                <a:spcPts val="1600"/>
              </a:lnSpc>
              <a:buNone/>
            </a:pPr>
            <a:r>
              <a:rPr lang="en-US" sz="1200" dirty="0">
                <a:solidFill>
                  <a:srgbClr val="D5D5C9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• QA reviewers send work back for missing rationale or weak linkage</a:t>
            </a:r>
            <a:endParaRPr lang="en-US" sz="1200" dirty="0"/>
          </a:p>
          <a:p>
            <a:pPr indent="0" marL="0">
              <a:lnSpc>
                <a:spcPts val="1600"/>
              </a:lnSpc>
              <a:buNone/>
            </a:pPr>
            <a:endParaRPr lang="en-US" sz="1200" dirty="0"/>
          </a:p>
          <a:p>
            <a:pPr indent="0" marL="0">
              <a:lnSpc>
                <a:spcPts val="1600"/>
              </a:lnSpc>
              <a:buNone/>
            </a:pPr>
            <a:r>
              <a:rPr lang="en-US" sz="1200" dirty="0">
                <a:solidFill>
                  <a:srgbClr val="D5D5C9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• Audit-prep evidence is assembled late</a:t>
            </a:r>
            <a:endParaRPr lang="en-US" sz="1200" dirty="0"/>
          </a:p>
          <a:p>
            <a:pPr indent="0" marL="0">
              <a:lnSpc>
                <a:spcPts val="1600"/>
              </a:lnSpc>
              <a:buNone/>
            </a:pPr>
            <a:endParaRPr lang="en-US" sz="1200" dirty="0"/>
          </a:p>
          <a:p>
            <a:pPr indent="0" marL="0">
              <a:lnSpc>
                <a:spcPts val="1600"/>
              </a:lnSpc>
              <a:buNone/>
            </a:pPr>
            <a:r>
              <a:rPr lang="en-US" sz="1200" dirty="0">
                <a:solidFill>
                  <a:srgbClr val="D5D5C9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• AI use, if any, is ungoverned and hard to explain</a:t>
            </a:r>
            <a:endParaRPr lang="en-US" sz="1200" dirty="0"/>
          </a:p>
        </p:txBody>
      </p:sp>
      <p:sp>
        <p:nvSpPr>
          <p:cNvPr id="9" name="Shape 6"/>
          <p:cNvSpPr/>
          <p:nvPr/>
        </p:nvSpPr>
        <p:spPr>
          <a:xfrm>
            <a:off x="6217920" y="2011680"/>
            <a:ext cx="5486400" cy="4206240"/>
          </a:xfrm>
          <a:prstGeom prst="rect">
            <a:avLst/>
          </a:prstGeom>
          <a:solidFill>
            <a:srgbClr val="1F1F38"/>
          </a:solidFill>
          <a:ln w="25400">
            <a:solidFill>
              <a:srgbClr val="FFE388"/>
            </a:solidFill>
            <a:prstDash val="solid"/>
          </a:ln>
        </p:spPr>
      </p:sp>
      <p:sp>
        <p:nvSpPr>
          <p:cNvPr id="10" name="Text 7"/>
          <p:cNvSpPr/>
          <p:nvPr/>
        </p:nvSpPr>
        <p:spPr>
          <a:xfrm>
            <a:off x="6400800" y="2148840"/>
            <a:ext cx="51206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FFE388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AFTER  ·  90-DAY SPRINT</a:t>
            </a:r>
            <a:endParaRPr lang="en-US" sz="1100" dirty="0"/>
          </a:p>
        </p:txBody>
      </p:sp>
      <p:sp>
        <p:nvSpPr>
          <p:cNvPr id="11" name="Text 8"/>
          <p:cNvSpPr/>
          <p:nvPr/>
        </p:nvSpPr>
        <p:spPr>
          <a:xfrm>
            <a:off x="6400800" y="2514600"/>
            <a:ext cx="5120640" cy="3611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600"/>
              </a:lnSpc>
              <a:buNone/>
            </a:pPr>
            <a:r>
              <a:rPr lang="en-US" sz="1200" dirty="0">
                <a:solidFill>
                  <a:srgbClr val="D5D5C9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• One bounded GMP deviation-to-CAPA workflow configured</a:t>
            </a:r>
            <a:endParaRPr lang="en-US" sz="1200" dirty="0"/>
          </a:p>
          <a:p>
            <a:pPr indent="0" marL="0">
              <a:lnSpc>
                <a:spcPts val="1600"/>
              </a:lnSpc>
              <a:buNone/>
            </a:pPr>
            <a:endParaRPr lang="en-US" sz="1200" dirty="0"/>
          </a:p>
          <a:p>
            <a:pPr indent="0" marL="0">
              <a:lnSpc>
                <a:spcPts val="1600"/>
              </a:lnSpc>
              <a:buNone/>
            </a:pPr>
            <a:r>
              <a:rPr lang="en-US" sz="1200" dirty="0">
                <a:solidFill>
                  <a:srgbClr val="D5D5C9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• Evidence chain captured deviation → risk → RCA → CAPA</a:t>
            </a:r>
            <a:endParaRPr lang="en-US" sz="1200" dirty="0"/>
          </a:p>
          <a:p>
            <a:pPr indent="0" marL="0">
              <a:lnSpc>
                <a:spcPts val="1600"/>
              </a:lnSpc>
              <a:buNone/>
            </a:pPr>
            <a:endParaRPr lang="en-US" sz="1200" dirty="0"/>
          </a:p>
          <a:p>
            <a:pPr indent="0" marL="0">
              <a:lnSpc>
                <a:spcPts val="1600"/>
              </a:lnSpc>
              <a:buNone/>
            </a:pPr>
            <a:r>
              <a:rPr lang="en-US" sz="1200" dirty="0">
                <a:solidFill>
                  <a:srgbClr val="D5D5C9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• Reviewer trail and AI rationale captured (governed AI · human decides)</a:t>
            </a:r>
            <a:endParaRPr lang="en-US" sz="1200" dirty="0"/>
          </a:p>
          <a:p>
            <a:pPr indent="0" marL="0">
              <a:lnSpc>
                <a:spcPts val="1600"/>
              </a:lnSpc>
              <a:buNone/>
            </a:pPr>
            <a:endParaRPr lang="en-US" sz="1200" dirty="0"/>
          </a:p>
          <a:p>
            <a:pPr indent="0" marL="0">
              <a:lnSpc>
                <a:spcPts val="1600"/>
              </a:lnSpc>
              <a:buNone/>
            </a:pPr>
            <a:r>
              <a:rPr lang="en-US" sz="1200" dirty="0">
                <a:solidFill>
                  <a:srgbClr val="D5D5C9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• Baseline-to-outcome burden measured</a:t>
            </a:r>
            <a:endParaRPr lang="en-US" sz="1200" dirty="0"/>
          </a:p>
          <a:p>
            <a:pPr indent="0" marL="0">
              <a:lnSpc>
                <a:spcPts val="1600"/>
              </a:lnSpc>
              <a:buNone/>
            </a:pPr>
            <a:endParaRPr lang="en-US" sz="1200" dirty="0"/>
          </a:p>
          <a:p>
            <a:pPr indent="0" marL="0">
              <a:lnSpc>
                <a:spcPts val="1600"/>
              </a:lnSpc>
              <a:buNone/>
            </a:pPr>
            <a:r>
              <a:rPr lang="en-US" sz="1200" dirty="0">
                <a:solidFill>
                  <a:srgbClr val="D5D5C9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• Governed evidence pack reviewed by QA</a:t>
            </a:r>
            <a:endParaRPr lang="en-US" sz="1200" dirty="0"/>
          </a:p>
          <a:p>
            <a:pPr indent="0" marL="0">
              <a:lnSpc>
                <a:spcPts val="1600"/>
              </a:lnSpc>
              <a:buNone/>
            </a:pPr>
            <a:endParaRPr lang="en-US" sz="1200" dirty="0"/>
          </a:p>
          <a:p>
            <a:pPr indent="0" marL="0">
              <a:lnSpc>
                <a:spcPts val="1600"/>
              </a:lnSpc>
              <a:buNone/>
            </a:pPr>
            <a:r>
              <a:rPr lang="en-US" sz="1200" dirty="0">
                <a:solidFill>
                  <a:srgbClr val="D5D5C9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• Customer has a clear convert / extend / pause / stop decision</a:t>
            </a:r>
            <a:endParaRPr lang="en-US" sz="1200" dirty="0"/>
          </a:p>
        </p:txBody>
      </p:sp>
      <p:sp>
        <p:nvSpPr>
          <p:cNvPr id="12" name="Text 9"/>
          <p:cNvSpPr/>
          <p:nvPr/>
        </p:nvSpPr>
        <p:spPr>
          <a:xfrm>
            <a:off x="365760" y="6446520"/>
            <a:ext cx="10058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9A9A92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Verixa GMP Design Partner Sprint · </a:t>
            </a:r>
            <a:pPr algn="l" indent="0" marL="0">
              <a:buNone/>
            </a:pPr>
            <a:r>
              <a:rPr lang="en-US" sz="900" b="1" dirty="0">
                <a:solidFill>
                  <a:srgbClr val="FFE388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India Edition</a:t>
            </a:r>
            <a:pPr algn="l" indent="0" marL="0">
              <a:buNone/>
            </a:pPr>
            <a:r>
              <a:rPr lang="en-US" sz="900" i="1" dirty="0">
                <a:solidFill>
                  <a:srgbClr val="9A9A92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  ·  Confidential · for prospective Design Partners</a:t>
            </a:r>
            <a:endParaRPr lang="en-US" sz="900" dirty="0"/>
          </a:p>
        </p:txBody>
      </p:sp>
      <p:sp>
        <p:nvSpPr>
          <p:cNvPr id="13" name="Text 10"/>
          <p:cNvSpPr/>
          <p:nvPr/>
        </p:nvSpPr>
        <p:spPr>
          <a:xfrm>
            <a:off x="10698480" y="6446520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9A9A92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3 / 11</a:t>
            </a:r>
            <a:endParaRPr lang="en-US" sz="9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13132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assets/verixa_primary_yellow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5760" y="256032"/>
            <a:ext cx="1709928" cy="50292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9875520" y="274320"/>
            <a:ext cx="21031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b="1" dirty="0">
                <a:solidFill>
                  <a:srgbClr val="E74E2E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DRAFT · v4.5 · 23 Jun 2026</a:t>
            </a:r>
            <a:endParaRPr lang="en-US" sz="900" dirty="0"/>
          </a:p>
        </p:txBody>
      </p:sp>
      <p:sp>
        <p:nvSpPr>
          <p:cNvPr id="4" name="Text 1"/>
          <p:cNvSpPr/>
          <p:nvPr/>
        </p:nvSpPr>
        <p:spPr>
          <a:xfrm>
            <a:off x="457200" y="914400"/>
            <a:ext cx="1124712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Phase 1 scope: GMP quality events only.</a:t>
            </a:r>
            <a:endParaRPr lang="en-US" sz="2600" dirty="0"/>
          </a:p>
        </p:txBody>
      </p:sp>
      <p:sp>
        <p:nvSpPr>
          <p:cNvPr id="5" name="Text 2"/>
          <p:cNvSpPr/>
          <p:nvPr/>
        </p:nvSpPr>
        <p:spPr>
          <a:xfrm>
            <a:off x="457200" y="1463040"/>
            <a:ext cx="112471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i="1" dirty="0">
                <a:solidFill>
                  <a:srgbClr val="FFE388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Deliberately narrow. One workflow. One facility. Measured outcome.</a:t>
            </a:r>
            <a:endParaRPr lang="en-US" sz="1300" dirty="0"/>
          </a:p>
        </p:txBody>
      </p:sp>
      <p:sp>
        <p:nvSpPr>
          <p:cNvPr id="6" name="Shape 3"/>
          <p:cNvSpPr/>
          <p:nvPr/>
        </p:nvSpPr>
        <p:spPr>
          <a:xfrm>
            <a:off x="457200" y="2011680"/>
            <a:ext cx="3611880" cy="4206240"/>
          </a:xfrm>
          <a:prstGeom prst="rect">
            <a:avLst/>
          </a:prstGeom>
          <a:solidFill>
            <a:srgbClr val="1F1F38"/>
          </a:solidFill>
          <a:ln w="25400">
            <a:solidFill>
              <a:srgbClr val="FFE388"/>
            </a:solidFill>
            <a:prstDash val="solid"/>
          </a:ln>
        </p:spPr>
      </p:sp>
      <p:sp>
        <p:nvSpPr>
          <p:cNvPr id="7" name="Text 4"/>
          <p:cNvSpPr/>
          <p:nvPr/>
        </p:nvSpPr>
        <p:spPr>
          <a:xfrm>
            <a:off x="640080" y="2148840"/>
            <a:ext cx="32918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spc="200" kern="0" dirty="0">
                <a:solidFill>
                  <a:srgbClr val="FFE388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INCLUDED</a:t>
            </a:r>
            <a:endParaRPr lang="en-US" sz="1100" dirty="0"/>
          </a:p>
        </p:txBody>
      </p:sp>
      <p:sp>
        <p:nvSpPr>
          <p:cNvPr id="8" name="Text 5"/>
          <p:cNvSpPr/>
          <p:nvPr/>
        </p:nvSpPr>
        <p:spPr>
          <a:xfrm>
            <a:off x="640080" y="2560320"/>
            <a:ext cx="3291840" cy="35204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600"/>
              </a:lnSpc>
              <a:buNone/>
            </a:pPr>
            <a:r>
              <a:rPr lang="en-US" sz="1150" dirty="0">
                <a:solidFill>
                  <a:srgbClr val="D5D5C9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• GMP deviation intake</a:t>
            </a:r>
            <a:endParaRPr lang="en-US" sz="1150" dirty="0"/>
          </a:p>
          <a:p>
            <a:pPr indent="0" marL="0">
              <a:lnSpc>
                <a:spcPts val="1600"/>
              </a:lnSpc>
              <a:buNone/>
            </a:pPr>
            <a:r>
              <a:rPr lang="en-US" sz="1150" dirty="0">
                <a:solidFill>
                  <a:srgbClr val="D5D5C9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• Risk assessment support</a:t>
            </a:r>
            <a:endParaRPr lang="en-US" sz="1150" dirty="0"/>
          </a:p>
          <a:p>
            <a:pPr indent="0" marL="0">
              <a:lnSpc>
                <a:spcPts val="1600"/>
              </a:lnSpc>
              <a:buNone/>
            </a:pPr>
            <a:r>
              <a:rPr lang="en-US" sz="1150" dirty="0">
                <a:solidFill>
                  <a:srgbClr val="D5D5C9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• RCA structuring</a:t>
            </a:r>
            <a:endParaRPr lang="en-US" sz="1150" dirty="0"/>
          </a:p>
          <a:p>
            <a:pPr indent="0" marL="0">
              <a:lnSpc>
                <a:spcPts val="1600"/>
              </a:lnSpc>
              <a:buNone/>
            </a:pPr>
            <a:r>
              <a:rPr lang="en-US" sz="1150" dirty="0">
                <a:solidFill>
                  <a:srgbClr val="D5D5C9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• CAPA evidence pack</a:t>
            </a:r>
            <a:endParaRPr lang="en-US" sz="1150" dirty="0"/>
          </a:p>
          <a:p>
            <a:pPr indent="0" marL="0">
              <a:lnSpc>
                <a:spcPts val="1600"/>
              </a:lnSpc>
              <a:buNone/>
            </a:pPr>
            <a:r>
              <a:rPr lang="en-US" sz="1150" dirty="0">
                <a:solidFill>
                  <a:srgbClr val="D5D5C9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• Human review gates</a:t>
            </a:r>
            <a:endParaRPr lang="en-US" sz="1150" dirty="0"/>
          </a:p>
          <a:p>
            <a:pPr indent="0" marL="0">
              <a:lnSpc>
                <a:spcPts val="1600"/>
              </a:lnSpc>
              <a:buNone/>
            </a:pPr>
            <a:r>
              <a:rPr lang="en-US" sz="1150" dirty="0">
                <a:solidFill>
                  <a:srgbClr val="D5D5C9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• Audit-preparation evidence</a:t>
            </a:r>
            <a:endParaRPr lang="en-US" sz="1150" dirty="0"/>
          </a:p>
          <a:p>
            <a:pPr indent="0" marL="0">
              <a:lnSpc>
                <a:spcPts val="1600"/>
              </a:lnSpc>
              <a:buNone/>
            </a:pPr>
            <a:r>
              <a:rPr lang="en-US" sz="1150" dirty="0">
                <a:solidFill>
                  <a:srgbClr val="D5D5C9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• Traceable AI rationale</a:t>
            </a:r>
            <a:endParaRPr lang="en-US" sz="1150" dirty="0"/>
          </a:p>
        </p:txBody>
      </p:sp>
      <p:sp>
        <p:nvSpPr>
          <p:cNvPr id="9" name="Shape 6"/>
          <p:cNvSpPr/>
          <p:nvPr/>
        </p:nvSpPr>
        <p:spPr>
          <a:xfrm>
            <a:off x="4434840" y="2011680"/>
            <a:ext cx="3611880" cy="4206240"/>
          </a:xfrm>
          <a:prstGeom prst="rect">
            <a:avLst/>
          </a:prstGeom>
          <a:solidFill>
            <a:srgbClr val="1F1F38"/>
          </a:solidFill>
          <a:ln w="25400">
            <a:solidFill>
              <a:srgbClr val="E74E2E"/>
            </a:solidFill>
            <a:prstDash val="solid"/>
          </a:ln>
        </p:spPr>
      </p:sp>
      <p:sp>
        <p:nvSpPr>
          <p:cNvPr id="10" name="Text 7"/>
          <p:cNvSpPr/>
          <p:nvPr/>
        </p:nvSpPr>
        <p:spPr>
          <a:xfrm>
            <a:off x="4617720" y="2148840"/>
            <a:ext cx="32918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spc="200" kern="0" dirty="0">
                <a:solidFill>
                  <a:srgbClr val="E74E2E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EXCLUDED</a:t>
            </a:r>
            <a:endParaRPr lang="en-US" sz="1100" dirty="0"/>
          </a:p>
        </p:txBody>
      </p:sp>
      <p:sp>
        <p:nvSpPr>
          <p:cNvPr id="11" name="Text 8"/>
          <p:cNvSpPr/>
          <p:nvPr/>
        </p:nvSpPr>
        <p:spPr>
          <a:xfrm>
            <a:off x="4617720" y="2560320"/>
            <a:ext cx="3291840" cy="35204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600"/>
              </a:lnSpc>
              <a:buNone/>
            </a:pPr>
            <a:r>
              <a:rPr lang="en-US" sz="1150" dirty="0">
                <a:solidFill>
                  <a:srgbClr val="D5D5C9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• Full eQMS replacement</a:t>
            </a:r>
            <a:endParaRPr lang="en-US" sz="1150" dirty="0"/>
          </a:p>
          <a:p>
            <a:pPr indent="0" marL="0">
              <a:lnSpc>
                <a:spcPts val="1600"/>
              </a:lnSpc>
              <a:buNone/>
            </a:pPr>
            <a:r>
              <a:rPr lang="en-US" sz="1150" dirty="0">
                <a:solidFill>
                  <a:srgbClr val="D5D5C9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• Autonomous GxP decisions</a:t>
            </a:r>
            <a:endParaRPr lang="en-US" sz="1150" dirty="0"/>
          </a:p>
          <a:p>
            <a:pPr indent="0" marL="0">
              <a:lnSpc>
                <a:spcPts val="1600"/>
              </a:lnSpc>
              <a:buNone/>
            </a:pPr>
            <a:r>
              <a:rPr lang="en-US" sz="1150" dirty="0">
                <a:solidFill>
                  <a:srgbClr val="D5D5C9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• Batch release / disposition</a:t>
            </a:r>
            <a:endParaRPr lang="en-US" sz="1150" dirty="0"/>
          </a:p>
          <a:p>
            <a:pPr indent="0" marL="0">
              <a:lnSpc>
                <a:spcPts val="1600"/>
              </a:lnSpc>
              <a:buNone/>
            </a:pPr>
            <a:r>
              <a:rPr lang="en-US" sz="1150" dirty="0">
                <a:solidFill>
                  <a:srgbClr val="D5D5C9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• OOS disposition automation</a:t>
            </a:r>
            <a:endParaRPr lang="en-US" sz="1150" dirty="0"/>
          </a:p>
          <a:p>
            <a:pPr indent="0" marL="0">
              <a:lnSpc>
                <a:spcPts val="1600"/>
              </a:lnSpc>
              <a:buNone/>
            </a:pPr>
            <a:r>
              <a:rPr lang="en-US" sz="1150" dirty="0">
                <a:solidFill>
                  <a:srgbClr val="D5D5C9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• Validated system-of-record claim</a:t>
            </a:r>
            <a:endParaRPr lang="en-US" sz="1150" dirty="0"/>
          </a:p>
          <a:p>
            <a:pPr indent="0" marL="0">
              <a:lnSpc>
                <a:spcPts val="1600"/>
              </a:lnSpc>
              <a:buNone/>
            </a:pPr>
            <a:r>
              <a:rPr lang="en-US" sz="1150" dirty="0">
                <a:solidFill>
                  <a:srgbClr val="D5D5C9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• Broad GCP / GLP / GDP / GVP rollout</a:t>
            </a:r>
            <a:endParaRPr lang="en-US" sz="1150" dirty="0"/>
          </a:p>
          <a:p>
            <a:pPr indent="0" marL="0">
              <a:lnSpc>
                <a:spcPts val="1600"/>
              </a:lnSpc>
              <a:buNone/>
            </a:pPr>
            <a:r>
              <a:rPr lang="en-US" sz="1150" dirty="0">
                <a:solidFill>
                  <a:srgbClr val="D5D5C9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• Customer-validated production go-live in Phase 1</a:t>
            </a:r>
            <a:endParaRPr lang="en-US" sz="1150" dirty="0"/>
          </a:p>
        </p:txBody>
      </p:sp>
      <p:sp>
        <p:nvSpPr>
          <p:cNvPr id="12" name="Shape 9"/>
          <p:cNvSpPr/>
          <p:nvPr/>
        </p:nvSpPr>
        <p:spPr>
          <a:xfrm>
            <a:off x="8412480" y="2011680"/>
            <a:ext cx="3611880" cy="4206240"/>
          </a:xfrm>
          <a:prstGeom prst="rect">
            <a:avLst/>
          </a:prstGeom>
          <a:solidFill>
            <a:srgbClr val="1F1F38"/>
          </a:solidFill>
          <a:ln w="25400">
            <a:solidFill>
              <a:srgbClr val="C2E4F3"/>
            </a:solidFill>
            <a:prstDash val="solid"/>
          </a:ln>
        </p:spPr>
      </p:sp>
      <p:sp>
        <p:nvSpPr>
          <p:cNvPr id="13" name="Text 10"/>
          <p:cNvSpPr/>
          <p:nvPr/>
        </p:nvSpPr>
        <p:spPr>
          <a:xfrm>
            <a:off x="8595360" y="2148840"/>
            <a:ext cx="32918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spc="200" kern="0" dirty="0">
                <a:solidFill>
                  <a:srgbClr val="C2E4F3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SUCCESS MEANS</a:t>
            </a:r>
            <a:endParaRPr lang="en-US" sz="1100" dirty="0"/>
          </a:p>
        </p:txBody>
      </p:sp>
      <p:sp>
        <p:nvSpPr>
          <p:cNvPr id="14" name="Text 11"/>
          <p:cNvSpPr/>
          <p:nvPr/>
        </p:nvSpPr>
        <p:spPr>
          <a:xfrm>
            <a:off x="8595360" y="2560320"/>
            <a:ext cx="3291840" cy="35204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600"/>
              </a:lnSpc>
              <a:buNone/>
            </a:pPr>
            <a:r>
              <a:rPr lang="en-US" sz="1150" dirty="0">
                <a:solidFill>
                  <a:srgbClr val="D5D5C9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• Workflow completed end-to-end</a:t>
            </a:r>
            <a:endParaRPr lang="en-US" sz="1150" dirty="0"/>
          </a:p>
          <a:p>
            <a:pPr indent="0" marL="0">
              <a:lnSpc>
                <a:spcPts val="1600"/>
              </a:lnSpc>
              <a:buNone/>
            </a:pPr>
            <a:r>
              <a:rPr lang="en-US" sz="1150" dirty="0">
                <a:solidFill>
                  <a:srgbClr val="D5D5C9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• ROI readout delivered</a:t>
            </a:r>
            <a:endParaRPr lang="en-US" sz="1150" dirty="0"/>
          </a:p>
          <a:p>
            <a:pPr indent="0" marL="0">
              <a:lnSpc>
                <a:spcPts val="1600"/>
              </a:lnSpc>
              <a:buNone/>
            </a:pPr>
            <a:r>
              <a:rPr lang="en-US" sz="1150" dirty="0">
                <a:solidFill>
                  <a:srgbClr val="D5D5C9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• Evidence pack reviewed by QA</a:t>
            </a:r>
            <a:endParaRPr lang="en-US" sz="1150" dirty="0"/>
          </a:p>
          <a:p>
            <a:pPr indent="0" marL="0">
              <a:lnSpc>
                <a:spcPts val="1600"/>
              </a:lnSpc>
              <a:buNone/>
            </a:pPr>
            <a:r>
              <a:rPr lang="en-US" sz="1150" dirty="0">
                <a:solidFill>
                  <a:srgbClr val="D5D5C9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• Validation-support pack reviewed</a:t>
            </a:r>
            <a:endParaRPr lang="en-US" sz="1150" dirty="0"/>
          </a:p>
          <a:p>
            <a:pPr indent="0" marL="0">
              <a:lnSpc>
                <a:spcPts val="1600"/>
              </a:lnSpc>
              <a:buNone/>
            </a:pPr>
            <a:r>
              <a:rPr lang="en-US" sz="1150" dirty="0">
                <a:solidFill>
                  <a:srgbClr val="D5D5C9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• Open gaps documented</a:t>
            </a:r>
            <a:endParaRPr lang="en-US" sz="1150" dirty="0"/>
          </a:p>
          <a:p>
            <a:pPr indent="0" marL="0">
              <a:lnSpc>
                <a:spcPts val="1600"/>
              </a:lnSpc>
              <a:buNone/>
            </a:pPr>
            <a:r>
              <a:rPr lang="en-US" sz="1150" dirty="0">
                <a:solidFill>
                  <a:srgbClr val="D5D5C9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• Convert / extend / pause / stop decision made</a:t>
            </a:r>
            <a:endParaRPr lang="en-US" sz="1150" dirty="0"/>
          </a:p>
          <a:p>
            <a:pPr indent="0" marL="0">
              <a:lnSpc>
                <a:spcPts val="1600"/>
              </a:lnSpc>
              <a:buNone/>
            </a:pPr>
            <a:endParaRPr lang="en-US" sz="1150" dirty="0"/>
          </a:p>
          <a:p>
            <a:pPr indent="0" marL="0">
              <a:lnSpc>
                <a:spcPts val="1600"/>
              </a:lnSpc>
              <a:buNone/>
            </a:pPr>
            <a:r>
              <a:rPr lang="en-US" sz="1150" dirty="0">
                <a:solidFill>
                  <a:srgbClr val="D5D5C9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Production go-live is NOT a success criterion.</a:t>
            </a:r>
            <a:endParaRPr lang="en-US" sz="1150" dirty="0"/>
          </a:p>
        </p:txBody>
      </p:sp>
      <p:sp>
        <p:nvSpPr>
          <p:cNvPr id="15" name="Text 12"/>
          <p:cNvSpPr/>
          <p:nvPr/>
        </p:nvSpPr>
        <p:spPr>
          <a:xfrm>
            <a:off x="365760" y="6446520"/>
            <a:ext cx="10058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9A9A92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Verixa GMP Design Partner Sprint · </a:t>
            </a:r>
            <a:pPr algn="l" indent="0" marL="0">
              <a:buNone/>
            </a:pPr>
            <a:r>
              <a:rPr lang="en-US" sz="900" b="1" dirty="0">
                <a:solidFill>
                  <a:srgbClr val="FFE388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India Edition</a:t>
            </a:r>
            <a:pPr algn="l" indent="0" marL="0">
              <a:buNone/>
            </a:pPr>
            <a:r>
              <a:rPr lang="en-US" sz="900" i="1" dirty="0">
                <a:solidFill>
                  <a:srgbClr val="9A9A92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  ·  Confidential · for prospective Design Partners</a:t>
            </a:r>
            <a:endParaRPr lang="en-US" sz="900" dirty="0"/>
          </a:p>
        </p:txBody>
      </p:sp>
      <p:sp>
        <p:nvSpPr>
          <p:cNvPr id="16" name="Text 13"/>
          <p:cNvSpPr/>
          <p:nvPr/>
        </p:nvSpPr>
        <p:spPr>
          <a:xfrm>
            <a:off x="10698480" y="6446520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9A9A92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4 / 11</a:t>
            </a:r>
            <a:endParaRPr lang="en-US" sz="9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13132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assets/verixa_primary_yellow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5760" y="256032"/>
            <a:ext cx="1709928" cy="50292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9875520" y="274320"/>
            <a:ext cx="21031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b="1" dirty="0">
                <a:solidFill>
                  <a:srgbClr val="E74E2E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DRAFT · v4.5 · 23 Jun 2026</a:t>
            </a:r>
            <a:endParaRPr lang="en-US" sz="900" dirty="0"/>
          </a:p>
        </p:txBody>
      </p:sp>
      <p:sp>
        <p:nvSpPr>
          <p:cNvPr id="4" name="Text 1"/>
          <p:cNvSpPr/>
          <p:nvPr/>
        </p:nvSpPr>
        <p:spPr>
          <a:xfrm>
            <a:off x="457200" y="914400"/>
            <a:ext cx="1124712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What you receive in 90 days</a:t>
            </a:r>
            <a:endParaRPr lang="en-US" sz="2600" dirty="0"/>
          </a:p>
        </p:txBody>
      </p:sp>
      <p:sp>
        <p:nvSpPr>
          <p:cNvPr id="5" name="Text 2"/>
          <p:cNvSpPr/>
          <p:nvPr/>
        </p:nvSpPr>
        <p:spPr>
          <a:xfrm>
            <a:off x="457200" y="1463040"/>
            <a:ext cx="112471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i="1" dirty="0">
                <a:solidFill>
                  <a:srgbClr val="FFE388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Five concrete deliverables tied to measurable burden reduction.</a:t>
            </a:r>
            <a:endParaRPr lang="en-US" sz="1300" dirty="0"/>
          </a:p>
        </p:txBody>
      </p:sp>
      <p:sp>
        <p:nvSpPr>
          <p:cNvPr id="6" name="Shape 3"/>
          <p:cNvSpPr/>
          <p:nvPr/>
        </p:nvSpPr>
        <p:spPr>
          <a:xfrm>
            <a:off x="457200" y="2011680"/>
            <a:ext cx="548640" cy="548640"/>
          </a:xfrm>
          <a:prstGeom prst="ellipse">
            <a:avLst/>
          </a:prstGeom>
          <a:solidFill>
            <a:srgbClr val="E74E2E"/>
          </a:solidFill>
          <a:ln w="12700">
            <a:solidFill>
              <a:srgbClr val="E74E2E"/>
            </a:solidFill>
            <a:prstDash val="solid"/>
          </a:ln>
        </p:spPr>
      </p:sp>
      <p:sp>
        <p:nvSpPr>
          <p:cNvPr id="7" name="Text 4"/>
          <p:cNvSpPr/>
          <p:nvPr/>
        </p:nvSpPr>
        <p:spPr>
          <a:xfrm>
            <a:off x="457200" y="2011680"/>
            <a:ext cx="54864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13132B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1</a:t>
            </a:r>
            <a:endParaRPr lang="en-US" sz="2200" dirty="0"/>
          </a:p>
        </p:txBody>
      </p:sp>
      <p:sp>
        <p:nvSpPr>
          <p:cNvPr id="8" name="Shape 5"/>
          <p:cNvSpPr/>
          <p:nvPr/>
        </p:nvSpPr>
        <p:spPr>
          <a:xfrm>
            <a:off x="1143000" y="2011680"/>
            <a:ext cx="10561320" cy="777240"/>
          </a:xfrm>
          <a:prstGeom prst="rect">
            <a:avLst/>
          </a:prstGeom>
          <a:solidFill>
            <a:srgbClr val="1F1F38"/>
          </a:solidFill>
          <a:ln w="12700">
            <a:solidFill>
              <a:srgbClr val="FFE388"/>
            </a:solidFill>
            <a:prstDash val="solid"/>
          </a:ln>
        </p:spPr>
      </p:sp>
      <p:sp>
        <p:nvSpPr>
          <p:cNvPr id="9" name="Text 6"/>
          <p:cNvSpPr/>
          <p:nvPr/>
        </p:nvSpPr>
        <p:spPr>
          <a:xfrm>
            <a:off x="1280160" y="2075688"/>
            <a:ext cx="1028700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400"/>
              </a:lnSpc>
              <a:buNone/>
            </a:pPr>
            <a:r>
              <a:rPr lang="en-US" sz="1400" b="1" dirty="0">
                <a:solidFill>
                  <a:srgbClr val="FFFFFF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Configured workflow    </a:t>
            </a:r>
            <a:pPr indent="0" marL="0">
              <a:lnSpc>
                <a:spcPts val="1400"/>
              </a:lnSpc>
              <a:buNone/>
            </a:pPr>
            <a:r>
              <a:rPr lang="en-US" sz="1150" dirty="0">
                <a:solidFill>
                  <a:srgbClr val="D5D5C9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One bounded GMP deviation-to-CAPA evidence workflow, set up on your tenant with your roles and approvals.</a:t>
            </a:r>
            <a:endParaRPr lang="en-US" sz="1400" dirty="0"/>
          </a:p>
        </p:txBody>
      </p:sp>
      <p:sp>
        <p:nvSpPr>
          <p:cNvPr id="10" name="Shape 7"/>
          <p:cNvSpPr/>
          <p:nvPr/>
        </p:nvSpPr>
        <p:spPr>
          <a:xfrm>
            <a:off x="457200" y="2880360"/>
            <a:ext cx="548640" cy="548640"/>
          </a:xfrm>
          <a:prstGeom prst="ellipse">
            <a:avLst/>
          </a:prstGeom>
          <a:solidFill>
            <a:srgbClr val="E74E2E"/>
          </a:solidFill>
          <a:ln w="12700">
            <a:solidFill>
              <a:srgbClr val="E74E2E"/>
            </a:solidFill>
            <a:prstDash val="solid"/>
          </a:ln>
        </p:spPr>
      </p:sp>
      <p:sp>
        <p:nvSpPr>
          <p:cNvPr id="11" name="Text 8"/>
          <p:cNvSpPr/>
          <p:nvPr/>
        </p:nvSpPr>
        <p:spPr>
          <a:xfrm>
            <a:off x="457200" y="2880360"/>
            <a:ext cx="54864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13132B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2</a:t>
            </a:r>
            <a:endParaRPr lang="en-US" sz="2200" dirty="0"/>
          </a:p>
        </p:txBody>
      </p:sp>
      <p:sp>
        <p:nvSpPr>
          <p:cNvPr id="12" name="Shape 9"/>
          <p:cNvSpPr/>
          <p:nvPr/>
        </p:nvSpPr>
        <p:spPr>
          <a:xfrm>
            <a:off x="1143000" y="2880360"/>
            <a:ext cx="10561320" cy="777240"/>
          </a:xfrm>
          <a:prstGeom prst="rect">
            <a:avLst/>
          </a:prstGeom>
          <a:solidFill>
            <a:srgbClr val="1F1F38"/>
          </a:solidFill>
          <a:ln w="12700">
            <a:solidFill>
              <a:srgbClr val="FFE388"/>
            </a:solidFill>
            <a:prstDash val="solid"/>
          </a:ln>
        </p:spPr>
      </p:sp>
      <p:sp>
        <p:nvSpPr>
          <p:cNvPr id="13" name="Text 10"/>
          <p:cNvSpPr/>
          <p:nvPr/>
        </p:nvSpPr>
        <p:spPr>
          <a:xfrm>
            <a:off x="1280160" y="2944368"/>
            <a:ext cx="1028700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400"/>
              </a:lnSpc>
              <a:buNone/>
            </a:pPr>
            <a:r>
              <a:rPr lang="en-US" sz="1400" b="1" dirty="0">
                <a:solidFill>
                  <a:srgbClr val="FFFFFF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Governed evidence pack    </a:t>
            </a:r>
            <a:pPr indent="0" marL="0">
              <a:lnSpc>
                <a:spcPts val="1400"/>
              </a:lnSpc>
              <a:buNone/>
            </a:pPr>
            <a:r>
              <a:rPr lang="en-US" sz="1150" dirty="0">
                <a:solidFill>
                  <a:srgbClr val="D5D5C9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Deviation narrative · risk rationale · RCA structure · CAPA linkage · reviewer trail · AI rationale.  Built from partner-approved historical, redacted, sample, or controlled cases.</a:t>
            </a:r>
            <a:endParaRPr lang="en-US" sz="1400" dirty="0"/>
          </a:p>
        </p:txBody>
      </p:sp>
      <p:sp>
        <p:nvSpPr>
          <p:cNvPr id="14" name="Shape 11"/>
          <p:cNvSpPr/>
          <p:nvPr/>
        </p:nvSpPr>
        <p:spPr>
          <a:xfrm>
            <a:off x="457200" y="3749040"/>
            <a:ext cx="548640" cy="548640"/>
          </a:xfrm>
          <a:prstGeom prst="ellipse">
            <a:avLst/>
          </a:prstGeom>
          <a:solidFill>
            <a:srgbClr val="E74E2E"/>
          </a:solidFill>
          <a:ln w="12700">
            <a:solidFill>
              <a:srgbClr val="E74E2E"/>
            </a:solidFill>
            <a:prstDash val="solid"/>
          </a:ln>
        </p:spPr>
      </p:sp>
      <p:sp>
        <p:nvSpPr>
          <p:cNvPr id="15" name="Text 12"/>
          <p:cNvSpPr/>
          <p:nvPr/>
        </p:nvSpPr>
        <p:spPr>
          <a:xfrm>
            <a:off x="457200" y="3749040"/>
            <a:ext cx="54864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13132B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3</a:t>
            </a:r>
            <a:endParaRPr lang="en-US" sz="2200" dirty="0"/>
          </a:p>
        </p:txBody>
      </p:sp>
      <p:sp>
        <p:nvSpPr>
          <p:cNvPr id="16" name="Shape 13"/>
          <p:cNvSpPr/>
          <p:nvPr/>
        </p:nvSpPr>
        <p:spPr>
          <a:xfrm>
            <a:off x="1143000" y="3749040"/>
            <a:ext cx="10561320" cy="777240"/>
          </a:xfrm>
          <a:prstGeom prst="rect">
            <a:avLst/>
          </a:prstGeom>
          <a:solidFill>
            <a:srgbClr val="1F1F38"/>
          </a:solidFill>
          <a:ln w="12700">
            <a:solidFill>
              <a:srgbClr val="FFE388"/>
            </a:solidFill>
            <a:prstDash val="solid"/>
          </a:ln>
        </p:spPr>
      </p:sp>
      <p:sp>
        <p:nvSpPr>
          <p:cNvPr id="17" name="Text 14"/>
          <p:cNvSpPr/>
          <p:nvPr/>
        </p:nvSpPr>
        <p:spPr>
          <a:xfrm>
            <a:off x="1280160" y="3813048"/>
            <a:ext cx="1028700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400"/>
              </a:lnSpc>
              <a:buNone/>
            </a:pPr>
            <a:r>
              <a:rPr lang="en-US" sz="1400" b="1" dirty="0">
                <a:solidFill>
                  <a:srgbClr val="FFFFFF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Measured ROI readout    </a:t>
            </a:r>
            <a:pPr indent="0" marL="0">
              <a:lnSpc>
                <a:spcPts val="1400"/>
              </a:lnSpc>
              <a:buNone/>
            </a:pPr>
            <a:r>
              <a:rPr lang="en-US" sz="1150" dirty="0">
                <a:solidFill>
                  <a:srgbClr val="D5D5C9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Baseline-to-outcome comparison for deviation triage effort, RCA structuring effort, CAPA evidence-pack effort, QA rework, evidence completeness, and audit-prep retrieval.</a:t>
            </a:r>
            <a:endParaRPr lang="en-US" sz="1400" dirty="0"/>
          </a:p>
        </p:txBody>
      </p:sp>
      <p:sp>
        <p:nvSpPr>
          <p:cNvPr id="18" name="Shape 15"/>
          <p:cNvSpPr/>
          <p:nvPr/>
        </p:nvSpPr>
        <p:spPr>
          <a:xfrm>
            <a:off x="457200" y="4617720"/>
            <a:ext cx="548640" cy="548640"/>
          </a:xfrm>
          <a:prstGeom prst="ellipse">
            <a:avLst/>
          </a:prstGeom>
          <a:solidFill>
            <a:srgbClr val="E74E2E"/>
          </a:solidFill>
          <a:ln w="12700">
            <a:solidFill>
              <a:srgbClr val="E74E2E"/>
            </a:solidFill>
            <a:prstDash val="solid"/>
          </a:ln>
        </p:spPr>
      </p:sp>
      <p:sp>
        <p:nvSpPr>
          <p:cNvPr id="19" name="Text 16"/>
          <p:cNvSpPr/>
          <p:nvPr/>
        </p:nvSpPr>
        <p:spPr>
          <a:xfrm>
            <a:off x="457200" y="4617720"/>
            <a:ext cx="54864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13132B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4</a:t>
            </a:r>
            <a:endParaRPr lang="en-US" sz="2200" dirty="0"/>
          </a:p>
        </p:txBody>
      </p:sp>
      <p:sp>
        <p:nvSpPr>
          <p:cNvPr id="20" name="Shape 17"/>
          <p:cNvSpPr/>
          <p:nvPr/>
        </p:nvSpPr>
        <p:spPr>
          <a:xfrm>
            <a:off x="1143000" y="4617720"/>
            <a:ext cx="10561320" cy="777240"/>
          </a:xfrm>
          <a:prstGeom prst="rect">
            <a:avLst/>
          </a:prstGeom>
          <a:solidFill>
            <a:srgbClr val="1F1F38"/>
          </a:solidFill>
          <a:ln w="12700">
            <a:solidFill>
              <a:srgbClr val="FFE388"/>
            </a:solidFill>
            <a:prstDash val="solid"/>
          </a:ln>
        </p:spPr>
      </p:sp>
      <p:sp>
        <p:nvSpPr>
          <p:cNvPr id="21" name="Text 18"/>
          <p:cNvSpPr/>
          <p:nvPr/>
        </p:nvSpPr>
        <p:spPr>
          <a:xfrm>
            <a:off x="1280160" y="4681728"/>
            <a:ext cx="1028700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400"/>
              </a:lnSpc>
              <a:buNone/>
            </a:pPr>
            <a:r>
              <a:rPr lang="en-US" sz="1400" b="1" dirty="0">
                <a:solidFill>
                  <a:srgbClr val="FFFFFF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Validation-support package    </a:t>
            </a:r>
            <a:pPr indent="0" marL="0">
              <a:lnSpc>
                <a:spcPts val="1400"/>
              </a:lnSpc>
              <a:buNone/>
            </a:pPr>
            <a:r>
              <a:rPr lang="en-US" sz="1150" dirty="0">
                <a:solidFill>
                  <a:srgbClr val="D5D5C9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URS · risk assessment · RTM · test-script examples · Part 11 / Annex 11 support matrix · AI governance evidence.</a:t>
            </a:r>
            <a:endParaRPr lang="en-US" sz="1400" dirty="0"/>
          </a:p>
        </p:txBody>
      </p:sp>
      <p:sp>
        <p:nvSpPr>
          <p:cNvPr id="22" name="Shape 19"/>
          <p:cNvSpPr/>
          <p:nvPr/>
        </p:nvSpPr>
        <p:spPr>
          <a:xfrm>
            <a:off x="457200" y="5486400"/>
            <a:ext cx="548640" cy="548640"/>
          </a:xfrm>
          <a:prstGeom prst="ellipse">
            <a:avLst/>
          </a:prstGeom>
          <a:solidFill>
            <a:srgbClr val="E74E2E"/>
          </a:solidFill>
          <a:ln w="12700">
            <a:solidFill>
              <a:srgbClr val="E74E2E"/>
            </a:solidFill>
            <a:prstDash val="solid"/>
          </a:ln>
        </p:spPr>
      </p:sp>
      <p:sp>
        <p:nvSpPr>
          <p:cNvPr id="23" name="Text 20"/>
          <p:cNvSpPr/>
          <p:nvPr/>
        </p:nvSpPr>
        <p:spPr>
          <a:xfrm>
            <a:off x="457200" y="5486400"/>
            <a:ext cx="54864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13132B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5</a:t>
            </a:r>
            <a:endParaRPr lang="en-US" sz="2200" dirty="0"/>
          </a:p>
        </p:txBody>
      </p:sp>
      <p:sp>
        <p:nvSpPr>
          <p:cNvPr id="24" name="Shape 21"/>
          <p:cNvSpPr/>
          <p:nvPr/>
        </p:nvSpPr>
        <p:spPr>
          <a:xfrm>
            <a:off x="1143000" y="5486400"/>
            <a:ext cx="10561320" cy="777240"/>
          </a:xfrm>
          <a:prstGeom prst="rect">
            <a:avLst/>
          </a:prstGeom>
          <a:solidFill>
            <a:srgbClr val="1F1F38"/>
          </a:solidFill>
          <a:ln w="12700">
            <a:solidFill>
              <a:srgbClr val="FFE388"/>
            </a:solidFill>
            <a:prstDash val="solid"/>
          </a:ln>
        </p:spPr>
      </p:sp>
      <p:sp>
        <p:nvSpPr>
          <p:cNvPr id="25" name="Text 22"/>
          <p:cNvSpPr/>
          <p:nvPr/>
        </p:nvSpPr>
        <p:spPr>
          <a:xfrm>
            <a:off x="1280160" y="5550408"/>
            <a:ext cx="1028700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400"/>
              </a:lnSpc>
              <a:buNone/>
            </a:pPr>
            <a:r>
              <a:rPr lang="en-US" sz="1400" b="1" dirty="0">
                <a:solidFill>
                  <a:srgbClr val="FFFFFF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Open gaps log    </a:t>
            </a:r>
            <a:pPr indent="0" marL="0">
              <a:lnSpc>
                <a:spcPts val="1400"/>
              </a:lnSpc>
              <a:buNone/>
            </a:pPr>
            <a:r>
              <a:rPr lang="en-US" sz="1150" dirty="0">
                <a:solidFill>
                  <a:srgbClr val="D5D5C9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Documented gaps · proposed closure path · convert / extend / pause / stop recommendation for Day 90.</a:t>
            </a:r>
            <a:endParaRPr lang="en-US" sz="1400" dirty="0"/>
          </a:p>
        </p:txBody>
      </p:sp>
      <p:sp>
        <p:nvSpPr>
          <p:cNvPr id="26" name="Text 23"/>
          <p:cNvSpPr/>
          <p:nvPr/>
        </p:nvSpPr>
        <p:spPr>
          <a:xfrm>
            <a:off x="365760" y="6446520"/>
            <a:ext cx="10058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9A9A92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Verixa GMP Design Partner Sprint · </a:t>
            </a:r>
            <a:pPr algn="l" indent="0" marL="0">
              <a:buNone/>
            </a:pPr>
            <a:r>
              <a:rPr lang="en-US" sz="900" b="1" dirty="0">
                <a:solidFill>
                  <a:srgbClr val="FFE388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India Edition</a:t>
            </a:r>
            <a:pPr algn="l" indent="0" marL="0">
              <a:buNone/>
            </a:pPr>
            <a:r>
              <a:rPr lang="en-US" sz="900" i="1" dirty="0">
                <a:solidFill>
                  <a:srgbClr val="9A9A92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  ·  Confidential · for prospective Design Partners</a:t>
            </a:r>
            <a:endParaRPr lang="en-US" sz="900" dirty="0"/>
          </a:p>
        </p:txBody>
      </p:sp>
      <p:sp>
        <p:nvSpPr>
          <p:cNvPr id="27" name="Text 24"/>
          <p:cNvSpPr/>
          <p:nvPr/>
        </p:nvSpPr>
        <p:spPr>
          <a:xfrm>
            <a:off x="10698480" y="6446520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9A9A92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5 / 11</a:t>
            </a:r>
            <a:endParaRPr lang="en-US" sz="9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13132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assets/verixa_primary_yellow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5760" y="256032"/>
            <a:ext cx="1709928" cy="50292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9875520" y="274320"/>
            <a:ext cx="21031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b="1" dirty="0">
                <a:solidFill>
                  <a:srgbClr val="E74E2E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DRAFT · v4.5 · 23 Jun 2026</a:t>
            </a:r>
            <a:endParaRPr lang="en-US" sz="900" dirty="0"/>
          </a:p>
        </p:txBody>
      </p:sp>
      <p:sp>
        <p:nvSpPr>
          <p:cNvPr id="4" name="Text 1"/>
          <p:cNvSpPr/>
          <p:nvPr/>
        </p:nvSpPr>
        <p:spPr>
          <a:xfrm>
            <a:off x="457200" y="914400"/>
            <a:ext cx="1124712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90-day plan</a:t>
            </a:r>
            <a:endParaRPr lang="en-US" sz="2600" dirty="0"/>
          </a:p>
        </p:txBody>
      </p:sp>
      <p:sp>
        <p:nvSpPr>
          <p:cNvPr id="5" name="Text 2"/>
          <p:cNvSpPr/>
          <p:nvPr/>
        </p:nvSpPr>
        <p:spPr>
          <a:xfrm>
            <a:off x="457200" y="1463040"/>
            <a:ext cx="112471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i="1" dirty="0">
                <a:solidFill>
                  <a:srgbClr val="FFE388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Baseline → Run → Outcome → Decision.</a:t>
            </a:r>
            <a:endParaRPr lang="en-US" sz="1300" dirty="0"/>
          </a:p>
        </p:txBody>
      </p:sp>
      <p:sp>
        <p:nvSpPr>
          <p:cNvPr id="6" name="Shape 3"/>
          <p:cNvSpPr/>
          <p:nvPr/>
        </p:nvSpPr>
        <p:spPr>
          <a:xfrm>
            <a:off x="457200" y="2011680"/>
            <a:ext cx="2651760" cy="3108960"/>
          </a:xfrm>
          <a:prstGeom prst="rect">
            <a:avLst/>
          </a:prstGeom>
          <a:solidFill>
            <a:srgbClr val="1F1F38"/>
          </a:solidFill>
          <a:ln w="19050">
            <a:solidFill>
              <a:srgbClr val="FFE388"/>
            </a:solidFill>
            <a:prstDash val="solid"/>
          </a:ln>
        </p:spPr>
      </p:sp>
      <p:sp>
        <p:nvSpPr>
          <p:cNvPr id="7" name="Text 4"/>
          <p:cNvSpPr/>
          <p:nvPr/>
        </p:nvSpPr>
        <p:spPr>
          <a:xfrm>
            <a:off x="594360" y="2148840"/>
            <a:ext cx="23774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spc="200" kern="0" dirty="0">
                <a:solidFill>
                  <a:srgbClr val="FFE388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DAYS 0–15</a:t>
            </a:r>
            <a:endParaRPr lang="en-US" sz="1100" dirty="0"/>
          </a:p>
        </p:txBody>
      </p:sp>
      <p:sp>
        <p:nvSpPr>
          <p:cNvPr id="8" name="Text 5"/>
          <p:cNvSpPr/>
          <p:nvPr/>
        </p:nvSpPr>
        <p:spPr>
          <a:xfrm>
            <a:off x="594360" y="2423160"/>
            <a:ext cx="237744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Baseline + Config</a:t>
            </a:r>
            <a:endParaRPr lang="en-US" sz="1400" dirty="0"/>
          </a:p>
        </p:txBody>
      </p:sp>
      <p:sp>
        <p:nvSpPr>
          <p:cNvPr id="9" name="Text 6"/>
          <p:cNvSpPr/>
          <p:nvPr/>
        </p:nvSpPr>
        <p:spPr>
          <a:xfrm>
            <a:off x="594360" y="2834640"/>
            <a:ext cx="2377440" cy="2240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400"/>
              </a:lnSpc>
              <a:buNone/>
            </a:pPr>
            <a:r>
              <a:rPr lang="en-US" sz="1050" dirty="0">
                <a:solidFill>
                  <a:srgbClr val="D5D5C9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Measure current workflow · define intended use · configure one GMP workflow.  Capture baseline metrics across triage, RCA, CAPA, audit-prep, rework, and evidence gaps.</a:t>
            </a:r>
            <a:endParaRPr lang="en-US" sz="1050" dirty="0"/>
          </a:p>
        </p:txBody>
      </p:sp>
      <p:sp>
        <p:nvSpPr>
          <p:cNvPr id="10" name="Shape 7"/>
          <p:cNvSpPr/>
          <p:nvPr/>
        </p:nvSpPr>
        <p:spPr>
          <a:xfrm>
            <a:off x="3383280" y="2011680"/>
            <a:ext cx="2651760" cy="3108960"/>
          </a:xfrm>
          <a:prstGeom prst="rect">
            <a:avLst/>
          </a:prstGeom>
          <a:solidFill>
            <a:srgbClr val="1F1F38"/>
          </a:solidFill>
          <a:ln w="19050">
            <a:solidFill>
              <a:srgbClr val="E74E2E"/>
            </a:solidFill>
            <a:prstDash val="solid"/>
          </a:ln>
        </p:spPr>
      </p:sp>
      <p:sp>
        <p:nvSpPr>
          <p:cNvPr id="11" name="Text 8"/>
          <p:cNvSpPr/>
          <p:nvPr/>
        </p:nvSpPr>
        <p:spPr>
          <a:xfrm>
            <a:off x="3520440" y="2148840"/>
            <a:ext cx="23774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spc="200" kern="0" dirty="0">
                <a:solidFill>
                  <a:srgbClr val="E74E2E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DAYS 15–60</a:t>
            </a:r>
            <a:endParaRPr lang="en-US" sz="1100" dirty="0"/>
          </a:p>
        </p:txBody>
      </p:sp>
      <p:sp>
        <p:nvSpPr>
          <p:cNvPr id="12" name="Text 9"/>
          <p:cNvSpPr/>
          <p:nvPr/>
        </p:nvSpPr>
        <p:spPr>
          <a:xfrm>
            <a:off x="3520440" y="2423160"/>
            <a:ext cx="237744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Workflow Run</a:t>
            </a:r>
            <a:endParaRPr lang="en-US" sz="1400" dirty="0"/>
          </a:p>
        </p:txBody>
      </p:sp>
      <p:sp>
        <p:nvSpPr>
          <p:cNvPr id="13" name="Text 10"/>
          <p:cNvSpPr/>
          <p:nvPr/>
        </p:nvSpPr>
        <p:spPr>
          <a:xfrm>
            <a:off x="3520440" y="2834640"/>
            <a:ext cx="2377440" cy="2240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400"/>
              </a:lnSpc>
              <a:buNone/>
            </a:pPr>
            <a:r>
              <a:rPr lang="en-US" sz="1050" dirty="0">
                <a:solidFill>
                  <a:srgbClr val="D5D5C9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Run selected GMP cases using partner-approved historical, redacted, sample, or controlled cases.  Weekly check-ins · gap log · reviewer + AI rationale captured.</a:t>
            </a:r>
            <a:endParaRPr lang="en-US" sz="1050" dirty="0"/>
          </a:p>
        </p:txBody>
      </p:sp>
      <p:sp>
        <p:nvSpPr>
          <p:cNvPr id="14" name="Shape 11"/>
          <p:cNvSpPr/>
          <p:nvPr/>
        </p:nvSpPr>
        <p:spPr>
          <a:xfrm>
            <a:off x="6309360" y="2011680"/>
            <a:ext cx="2651760" cy="3108960"/>
          </a:xfrm>
          <a:prstGeom prst="rect">
            <a:avLst/>
          </a:prstGeom>
          <a:solidFill>
            <a:srgbClr val="1F1F38"/>
          </a:solidFill>
          <a:ln w="19050">
            <a:solidFill>
              <a:srgbClr val="C2E4F3"/>
            </a:solidFill>
            <a:prstDash val="solid"/>
          </a:ln>
        </p:spPr>
      </p:sp>
      <p:sp>
        <p:nvSpPr>
          <p:cNvPr id="15" name="Text 12"/>
          <p:cNvSpPr/>
          <p:nvPr/>
        </p:nvSpPr>
        <p:spPr>
          <a:xfrm>
            <a:off x="6446520" y="2148840"/>
            <a:ext cx="23774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spc="200" kern="0" dirty="0">
                <a:solidFill>
                  <a:srgbClr val="C2E4F3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DAYS 60–80</a:t>
            </a:r>
            <a:endParaRPr lang="en-US" sz="1100" dirty="0"/>
          </a:p>
        </p:txBody>
      </p:sp>
      <p:sp>
        <p:nvSpPr>
          <p:cNvPr id="16" name="Text 13"/>
          <p:cNvSpPr/>
          <p:nvPr/>
        </p:nvSpPr>
        <p:spPr>
          <a:xfrm>
            <a:off x="6446520" y="2423160"/>
            <a:ext cx="237744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Evidence + ROI Readout</a:t>
            </a:r>
            <a:endParaRPr lang="en-US" sz="1400" dirty="0"/>
          </a:p>
        </p:txBody>
      </p:sp>
      <p:sp>
        <p:nvSpPr>
          <p:cNvPr id="17" name="Text 14"/>
          <p:cNvSpPr/>
          <p:nvPr/>
        </p:nvSpPr>
        <p:spPr>
          <a:xfrm>
            <a:off x="6446520" y="2834640"/>
            <a:ext cx="2377440" cy="2240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400"/>
              </a:lnSpc>
              <a:buNone/>
            </a:pPr>
            <a:r>
              <a:rPr lang="en-US" sz="1050" dirty="0">
                <a:solidFill>
                  <a:srgbClr val="D5D5C9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Compare baseline vs sprint-end metrics · produce governed evidence pack · produce ROI readout · gap closure proposals.</a:t>
            </a:r>
            <a:endParaRPr lang="en-US" sz="1050" dirty="0"/>
          </a:p>
        </p:txBody>
      </p:sp>
      <p:sp>
        <p:nvSpPr>
          <p:cNvPr id="18" name="Shape 15"/>
          <p:cNvSpPr/>
          <p:nvPr/>
        </p:nvSpPr>
        <p:spPr>
          <a:xfrm>
            <a:off x="9235440" y="2011680"/>
            <a:ext cx="2651760" cy="3108960"/>
          </a:xfrm>
          <a:prstGeom prst="rect">
            <a:avLst/>
          </a:prstGeom>
          <a:solidFill>
            <a:srgbClr val="1F1F38"/>
          </a:solidFill>
          <a:ln w="19050">
            <a:solidFill>
              <a:srgbClr val="D5D5C9"/>
            </a:solidFill>
            <a:prstDash val="solid"/>
          </a:ln>
        </p:spPr>
      </p:sp>
      <p:sp>
        <p:nvSpPr>
          <p:cNvPr id="19" name="Text 16"/>
          <p:cNvSpPr/>
          <p:nvPr/>
        </p:nvSpPr>
        <p:spPr>
          <a:xfrm>
            <a:off x="9372600" y="2148840"/>
            <a:ext cx="23774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spc="200" kern="0" dirty="0">
                <a:solidFill>
                  <a:srgbClr val="D5D5C9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DAYS 80–90</a:t>
            </a:r>
            <a:endParaRPr lang="en-US" sz="1100" dirty="0"/>
          </a:p>
        </p:txBody>
      </p:sp>
      <p:sp>
        <p:nvSpPr>
          <p:cNvPr id="20" name="Text 17"/>
          <p:cNvSpPr/>
          <p:nvPr/>
        </p:nvSpPr>
        <p:spPr>
          <a:xfrm>
            <a:off x="9372600" y="2423160"/>
            <a:ext cx="237744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Decision</a:t>
            </a:r>
            <a:endParaRPr lang="en-US" sz="1400" dirty="0"/>
          </a:p>
        </p:txBody>
      </p:sp>
      <p:sp>
        <p:nvSpPr>
          <p:cNvPr id="21" name="Text 18"/>
          <p:cNvSpPr/>
          <p:nvPr/>
        </p:nvSpPr>
        <p:spPr>
          <a:xfrm>
            <a:off x="9372600" y="2834640"/>
            <a:ext cx="2377440" cy="2240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400"/>
              </a:lnSpc>
              <a:buNone/>
            </a:pPr>
            <a:r>
              <a:rPr lang="en-US" sz="1050" dirty="0">
                <a:solidFill>
                  <a:srgbClr val="D5D5C9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Convert · extend · pause · stop.  Clean handoff regardless.  Workflow-fit and burden-reduction evidence delivered.</a:t>
            </a:r>
            <a:endParaRPr lang="en-US" sz="1050" dirty="0"/>
          </a:p>
        </p:txBody>
      </p:sp>
      <p:sp>
        <p:nvSpPr>
          <p:cNvPr id="22" name="Shape 19"/>
          <p:cNvSpPr/>
          <p:nvPr/>
        </p:nvSpPr>
        <p:spPr>
          <a:xfrm>
            <a:off x="457200" y="5257800"/>
            <a:ext cx="11247120" cy="1051560"/>
          </a:xfrm>
          <a:prstGeom prst="rect">
            <a:avLst/>
          </a:prstGeom>
          <a:solidFill>
            <a:srgbClr val="1F1F38"/>
          </a:solidFill>
          <a:ln w="25400">
            <a:solidFill>
              <a:srgbClr val="FFE388"/>
            </a:solidFill>
            <a:prstDash val="solid"/>
          </a:ln>
        </p:spPr>
      </p:sp>
      <p:sp>
        <p:nvSpPr>
          <p:cNvPr id="23" name="Text 20"/>
          <p:cNvSpPr/>
          <p:nvPr/>
        </p:nvSpPr>
        <p:spPr>
          <a:xfrm>
            <a:off x="640080" y="5349240"/>
            <a:ext cx="108813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300" kern="0" dirty="0">
                <a:solidFill>
                  <a:srgbClr val="FFE388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CUSTOMER COMMITMENT (estimated)</a:t>
            </a:r>
            <a:endParaRPr lang="en-US" sz="1000" dirty="0"/>
          </a:p>
        </p:txBody>
      </p:sp>
      <p:sp>
        <p:nvSpPr>
          <p:cNvPr id="24" name="Text 21"/>
          <p:cNvSpPr/>
          <p:nvPr/>
        </p:nvSpPr>
        <p:spPr>
          <a:xfrm>
            <a:off x="640080" y="5577840"/>
            <a:ext cx="1088136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400"/>
              </a:lnSpc>
              <a:buNone/>
            </a:pPr>
            <a:r>
              <a:rPr lang="en-US" sz="1050" dirty="0">
                <a:solidFill>
                  <a:srgbClr val="D5D5C9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• 1 named Head of Quality or VP Quality as workflow owner · ~3–5 hrs/week</a:t>
            </a:r>
            <a:endParaRPr lang="en-US" sz="1050" dirty="0"/>
          </a:p>
          <a:p>
            <a:pPr indent="0" marL="0">
              <a:lnSpc>
                <a:spcPts val="1400"/>
              </a:lnSpc>
              <a:buNone/>
            </a:pPr>
            <a:r>
              <a:rPr lang="en-US" sz="1050" dirty="0">
                <a:solidFill>
                  <a:srgbClr val="D5D5C9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• 1 SME for the bounded workflow · ~5–8 hrs/week during Days 15–60</a:t>
            </a:r>
            <a:endParaRPr lang="en-US" sz="1050" dirty="0"/>
          </a:p>
          <a:p>
            <a:pPr indent="0" marL="0">
              <a:lnSpc>
                <a:spcPts val="1400"/>
              </a:lnSpc>
              <a:buNone/>
            </a:pPr>
            <a:r>
              <a:rPr lang="en-US" sz="1050" dirty="0">
                <a:solidFill>
                  <a:srgbClr val="D5D5C9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• Partner-approved historical, redacted, sample, or controlled cases for baseline + run</a:t>
            </a:r>
            <a:endParaRPr lang="en-US" sz="1050" dirty="0"/>
          </a:p>
          <a:p>
            <a:pPr indent="0" marL="0">
              <a:lnSpc>
                <a:spcPts val="1400"/>
              </a:lnSpc>
              <a:buNone/>
            </a:pPr>
            <a:r>
              <a:rPr lang="en-US" sz="1050" dirty="0">
                <a:solidFill>
                  <a:srgbClr val="D5D5C9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• QA reviewer time for Day 60–80 evidence-pack review</a:t>
            </a:r>
            <a:endParaRPr lang="en-US" sz="1050" dirty="0"/>
          </a:p>
        </p:txBody>
      </p:sp>
      <p:sp>
        <p:nvSpPr>
          <p:cNvPr id="25" name="Text 22"/>
          <p:cNvSpPr/>
          <p:nvPr/>
        </p:nvSpPr>
        <p:spPr>
          <a:xfrm>
            <a:off x="365760" y="6446520"/>
            <a:ext cx="10058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9A9A92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Verixa GMP Design Partner Sprint · </a:t>
            </a:r>
            <a:pPr algn="l" indent="0" marL="0">
              <a:buNone/>
            </a:pPr>
            <a:r>
              <a:rPr lang="en-US" sz="900" b="1" dirty="0">
                <a:solidFill>
                  <a:srgbClr val="FFE388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India Edition</a:t>
            </a:r>
            <a:pPr algn="l" indent="0" marL="0">
              <a:buNone/>
            </a:pPr>
            <a:r>
              <a:rPr lang="en-US" sz="900" i="1" dirty="0">
                <a:solidFill>
                  <a:srgbClr val="9A9A92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  ·  Confidential · for prospective Design Partners</a:t>
            </a:r>
            <a:endParaRPr lang="en-US" sz="900" dirty="0"/>
          </a:p>
        </p:txBody>
      </p:sp>
      <p:sp>
        <p:nvSpPr>
          <p:cNvPr id="26" name="Text 23"/>
          <p:cNvSpPr/>
          <p:nvPr/>
        </p:nvSpPr>
        <p:spPr>
          <a:xfrm>
            <a:off x="10698480" y="6446520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9A9A92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6 / 11</a:t>
            </a:r>
            <a:endParaRPr lang="en-US" sz="9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13132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assets/verixa_primary_yellow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5760" y="256032"/>
            <a:ext cx="1709928" cy="50292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9875520" y="274320"/>
            <a:ext cx="21031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b="1" dirty="0">
                <a:solidFill>
                  <a:srgbClr val="E74E2E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DRAFT · v4.5 · 23 Jun 2026</a:t>
            </a:r>
            <a:endParaRPr lang="en-US" sz="900" dirty="0"/>
          </a:p>
        </p:txBody>
      </p:sp>
      <p:sp>
        <p:nvSpPr>
          <p:cNvPr id="4" name="Text 1"/>
          <p:cNvSpPr/>
          <p:nvPr/>
        </p:nvSpPr>
        <p:spPr>
          <a:xfrm>
            <a:off x="457200" y="914400"/>
            <a:ext cx="1124712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A measured decision.  Not a guaranteed savings claim.</a:t>
            </a:r>
            <a:endParaRPr lang="en-US" sz="2600" dirty="0"/>
          </a:p>
        </p:txBody>
      </p:sp>
      <p:sp>
        <p:nvSpPr>
          <p:cNvPr id="5" name="Text 2"/>
          <p:cNvSpPr/>
          <p:nvPr/>
        </p:nvSpPr>
        <p:spPr>
          <a:xfrm>
            <a:off x="457200" y="1463040"/>
            <a:ext cx="112471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i="1" dirty="0">
                <a:solidFill>
                  <a:srgbClr val="FFE388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Time · rework · evidence gaps · reviewer acceptance — measured.  Then convert · extend · pause · stop.</a:t>
            </a:r>
            <a:endParaRPr lang="en-US" sz="1300" dirty="0"/>
          </a:p>
        </p:txBody>
      </p:sp>
      <p:sp>
        <p:nvSpPr>
          <p:cNvPr id="6" name="Shape 3"/>
          <p:cNvSpPr/>
          <p:nvPr/>
        </p:nvSpPr>
        <p:spPr>
          <a:xfrm>
            <a:off x="457200" y="2011680"/>
            <a:ext cx="2606040" cy="2743200"/>
          </a:xfrm>
          <a:prstGeom prst="rect">
            <a:avLst/>
          </a:prstGeom>
          <a:solidFill>
            <a:srgbClr val="1F1F38"/>
          </a:solidFill>
          <a:ln w="25400">
            <a:solidFill>
              <a:srgbClr val="E74E2E"/>
            </a:solidFill>
            <a:prstDash val="solid"/>
          </a:ln>
        </p:spPr>
      </p:sp>
      <p:sp>
        <p:nvSpPr>
          <p:cNvPr id="7" name="Text 4"/>
          <p:cNvSpPr/>
          <p:nvPr/>
        </p:nvSpPr>
        <p:spPr>
          <a:xfrm>
            <a:off x="594360" y="2148840"/>
            <a:ext cx="23317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spc="200" kern="0" dirty="0">
                <a:solidFill>
                  <a:srgbClr val="E74E2E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TIME</a:t>
            </a:r>
            <a:endParaRPr lang="en-US" sz="1100" dirty="0"/>
          </a:p>
        </p:txBody>
      </p:sp>
      <p:sp>
        <p:nvSpPr>
          <p:cNvPr id="8" name="Text 5"/>
          <p:cNvSpPr/>
          <p:nvPr/>
        </p:nvSpPr>
        <p:spPr>
          <a:xfrm>
            <a:off x="594360" y="2606040"/>
            <a:ext cx="2331720" cy="2057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600"/>
              </a:lnSpc>
              <a:buNone/>
            </a:pPr>
            <a:r>
              <a:rPr lang="en-US" sz="1100" dirty="0">
                <a:solidFill>
                  <a:srgbClr val="D5D5C9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• Deviation triage</a:t>
            </a:r>
            <a:endParaRPr lang="en-US" sz="1100" dirty="0"/>
          </a:p>
          <a:p>
            <a:pPr indent="0" marL="0">
              <a:lnSpc>
                <a:spcPts val="1600"/>
              </a:lnSpc>
              <a:buNone/>
            </a:pPr>
            <a:r>
              <a:rPr lang="en-US" sz="1100" dirty="0">
                <a:solidFill>
                  <a:srgbClr val="D5D5C9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• RCA drafting</a:t>
            </a:r>
            <a:endParaRPr lang="en-US" sz="1100" dirty="0"/>
          </a:p>
          <a:p>
            <a:pPr indent="0" marL="0">
              <a:lnSpc>
                <a:spcPts val="1600"/>
              </a:lnSpc>
              <a:buNone/>
            </a:pPr>
            <a:r>
              <a:rPr lang="en-US" sz="1100" dirty="0">
                <a:solidFill>
                  <a:srgbClr val="D5D5C9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• CAPA evidence-pack prep</a:t>
            </a:r>
            <a:endParaRPr lang="en-US" sz="1100" dirty="0"/>
          </a:p>
          <a:p>
            <a:pPr indent="0" marL="0">
              <a:lnSpc>
                <a:spcPts val="1600"/>
              </a:lnSpc>
              <a:buNone/>
            </a:pPr>
            <a:r>
              <a:rPr lang="en-US" sz="1100" dirty="0">
                <a:solidFill>
                  <a:srgbClr val="D5D5C9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• Audit-prep retrieval</a:t>
            </a:r>
            <a:endParaRPr lang="en-US" sz="1100" dirty="0"/>
          </a:p>
        </p:txBody>
      </p:sp>
      <p:sp>
        <p:nvSpPr>
          <p:cNvPr id="9" name="Shape 6"/>
          <p:cNvSpPr/>
          <p:nvPr/>
        </p:nvSpPr>
        <p:spPr>
          <a:xfrm>
            <a:off x="3337560" y="2011680"/>
            <a:ext cx="2606040" cy="2743200"/>
          </a:xfrm>
          <a:prstGeom prst="rect">
            <a:avLst/>
          </a:prstGeom>
          <a:solidFill>
            <a:srgbClr val="1F1F38"/>
          </a:solidFill>
          <a:ln w="25400">
            <a:solidFill>
              <a:srgbClr val="FFE388"/>
            </a:solidFill>
            <a:prstDash val="solid"/>
          </a:ln>
        </p:spPr>
      </p:sp>
      <p:sp>
        <p:nvSpPr>
          <p:cNvPr id="10" name="Text 7"/>
          <p:cNvSpPr/>
          <p:nvPr/>
        </p:nvSpPr>
        <p:spPr>
          <a:xfrm>
            <a:off x="3474720" y="2148840"/>
            <a:ext cx="23317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spc="200" kern="0" dirty="0">
                <a:solidFill>
                  <a:srgbClr val="FFE388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REWORK</a:t>
            </a:r>
            <a:endParaRPr lang="en-US" sz="1100" dirty="0"/>
          </a:p>
        </p:txBody>
      </p:sp>
      <p:sp>
        <p:nvSpPr>
          <p:cNvPr id="11" name="Text 8"/>
          <p:cNvSpPr/>
          <p:nvPr/>
        </p:nvSpPr>
        <p:spPr>
          <a:xfrm>
            <a:off x="3474720" y="2606040"/>
            <a:ext cx="2331720" cy="2057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600"/>
              </a:lnSpc>
              <a:buNone/>
            </a:pPr>
            <a:r>
              <a:rPr lang="en-US" sz="1100" dirty="0">
                <a:solidFill>
                  <a:srgbClr val="D5D5C9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• Reviewer rework cycles</a:t>
            </a:r>
            <a:endParaRPr lang="en-US" sz="1100" dirty="0"/>
          </a:p>
          <a:p>
            <a:pPr indent="0" marL="0">
              <a:lnSpc>
                <a:spcPts val="1600"/>
              </a:lnSpc>
              <a:buNone/>
            </a:pPr>
            <a:r>
              <a:rPr lang="en-US" sz="1100" dirty="0">
                <a:solidFill>
                  <a:srgbClr val="D5D5C9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• Investigation handoff cycles</a:t>
            </a:r>
            <a:endParaRPr lang="en-US" sz="1100" dirty="0"/>
          </a:p>
          <a:p>
            <a:pPr indent="0" marL="0">
              <a:lnSpc>
                <a:spcPts val="1600"/>
              </a:lnSpc>
              <a:buNone/>
            </a:pPr>
            <a:r>
              <a:rPr lang="en-US" sz="1100" dirty="0">
                <a:solidFill>
                  <a:srgbClr val="D5D5C9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• Missing-info loops</a:t>
            </a:r>
            <a:endParaRPr lang="en-US" sz="1100" dirty="0"/>
          </a:p>
        </p:txBody>
      </p:sp>
      <p:sp>
        <p:nvSpPr>
          <p:cNvPr id="12" name="Shape 9"/>
          <p:cNvSpPr/>
          <p:nvPr/>
        </p:nvSpPr>
        <p:spPr>
          <a:xfrm>
            <a:off x="6217920" y="2011680"/>
            <a:ext cx="2606040" cy="2743200"/>
          </a:xfrm>
          <a:prstGeom prst="rect">
            <a:avLst/>
          </a:prstGeom>
          <a:solidFill>
            <a:srgbClr val="1F1F38"/>
          </a:solidFill>
          <a:ln w="25400">
            <a:solidFill>
              <a:srgbClr val="C2E4F3"/>
            </a:solidFill>
            <a:prstDash val="solid"/>
          </a:ln>
        </p:spPr>
      </p:sp>
      <p:sp>
        <p:nvSpPr>
          <p:cNvPr id="13" name="Text 10"/>
          <p:cNvSpPr/>
          <p:nvPr/>
        </p:nvSpPr>
        <p:spPr>
          <a:xfrm>
            <a:off x="6355080" y="2148840"/>
            <a:ext cx="23317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spc="200" kern="0" dirty="0">
                <a:solidFill>
                  <a:srgbClr val="C2E4F3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EVIDENCE GAPS</a:t>
            </a:r>
            <a:endParaRPr lang="en-US" sz="1100" dirty="0"/>
          </a:p>
        </p:txBody>
      </p:sp>
      <p:sp>
        <p:nvSpPr>
          <p:cNvPr id="14" name="Text 11"/>
          <p:cNvSpPr/>
          <p:nvPr/>
        </p:nvSpPr>
        <p:spPr>
          <a:xfrm>
            <a:off x="6355080" y="2606040"/>
            <a:ext cx="2331720" cy="2057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600"/>
              </a:lnSpc>
              <a:buNone/>
            </a:pPr>
            <a:r>
              <a:rPr lang="en-US" sz="1100" dirty="0">
                <a:solidFill>
                  <a:srgbClr val="D5D5C9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• Missing evidence per case</a:t>
            </a:r>
            <a:endParaRPr lang="en-US" sz="1100" dirty="0"/>
          </a:p>
          <a:p>
            <a:pPr indent="0" marL="0">
              <a:lnSpc>
                <a:spcPts val="1600"/>
              </a:lnSpc>
              <a:buNone/>
            </a:pPr>
            <a:r>
              <a:rPr lang="en-US" sz="1100" dirty="0">
                <a:solidFill>
                  <a:srgbClr val="D5D5C9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• RCA → CAPA linkage gaps</a:t>
            </a:r>
            <a:endParaRPr lang="en-US" sz="1100" dirty="0"/>
          </a:p>
          <a:p>
            <a:pPr indent="0" marL="0">
              <a:lnSpc>
                <a:spcPts val="1600"/>
              </a:lnSpc>
              <a:buNone/>
            </a:pPr>
            <a:r>
              <a:rPr lang="en-US" sz="1100" dirty="0">
                <a:solidFill>
                  <a:srgbClr val="D5D5C9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• Risk-rationale completeness</a:t>
            </a:r>
            <a:endParaRPr lang="en-US" sz="1100" dirty="0"/>
          </a:p>
        </p:txBody>
      </p:sp>
      <p:sp>
        <p:nvSpPr>
          <p:cNvPr id="15" name="Shape 12"/>
          <p:cNvSpPr/>
          <p:nvPr/>
        </p:nvSpPr>
        <p:spPr>
          <a:xfrm>
            <a:off x="9098280" y="2011680"/>
            <a:ext cx="2606040" cy="2743200"/>
          </a:xfrm>
          <a:prstGeom prst="rect">
            <a:avLst/>
          </a:prstGeom>
          <a:solidFill>
            <a:srgbClr val="1F1F38"/>
          </a:solidFill>
          <a:ln w="25400">
            <a:solidFill>
              <a:srgbClr val="D5D5C9"/>
            </a:solidFill>
            <a:prstDash val="solid"/>
          </a:ln>
        </p:spPr>
      </p:sp>
      <p:sp>
        <p:nvSpPr>
          <p:cNvPr id="16" name="Text 13"/>
          <p:cNvSpPr/>
          <p:nvPr/>
        </p:nvSpPr>
        <p:spPr>
          <a:xfrm>
            <a:off x="9235440" y="2148840"/>
            <a:ext cx="23317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spc="200" kern="0" dirty="0">
                <a:solidFill>
                  <a:srgbClr val="D5D5C9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REVIEWER ACCEPTANCE</a:t>
            </a:r>
            <a:endParaRPr lang="en-US" sz="1100" dirty="0"/>
          </a:p>
        </p:txBody>
      </p:sp>
      <p:sp>
        <p:nvSpPr>
          <p:cNvPr id="17" name="Text 14"/>
          <p:cNvSpPr/>
          <p:nvPr/>
        </p:nvSpPr>
        <p:spPr>
          <a:xfrm>
            <a:off x="9235440" y="2606040"/>
            <a:ext cx="2331720" cy="2057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600"/>
              </a:lnSpc>
              <a:buNone/>
            </a:pPr>
            <a:r>
              <a:rPr lang="en-US" sz="1100" dirty="0">
                <a:solidFill>
                  <a:srgbClr val="D5D5C9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• QA reviewer accept rate</a:t>
            </a:r>
            <a:endParaRPr lang="en-US" sz="1100" dirty="0"/>
          </a:p>
          <a:p>
            <a:pPr indent="0" marL="0">
              <a:lnSpc>
                <a:spcPts val="1600"/>
              </a:lnSpc>
              <a:buNone/>
            </a:pPr>
            <a:r>
              <a:rPr lang="en-US" sz="1100" dirty="0">
                <a:solidFill>
                  <a:srgbClr val="D5D5C9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• Inspection-prep readiness</a:t>
            </a:r>
            <a:endParaRPr lang="en-US" sz="1100" dirty="0"/>
          </a:p>
          <a:p>
            <a:pPr indent="0" marL="0">
              <a:lnSpc>
                <a:spcPts val="1600"/>
              </a:lnSpc>
              <a:buNone/>
            </a:pPr>
            <a:r>
              <a:rPr lang="en-US" sz="1100" dirty="0">
                <a:solidFill>
                  <a:srgbClr val="D5D5C9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• Documentation completeness</a:t>
            </a:r>
            <a:endParaRPr lang="en-US" sz="1100" dirty="0"/>
          </a:p>
        </p:txBody>
      </p:sp>
      <p:sp>
        <p:nvSpPr>
          <p:cNvPr id="18" name="Shape 15"/>
          <p:cNvSpPr/>
          <p:nvPr/>
        </p:nvSpPr>
        <p:spPr>
          <a:xfrm>
            <a:off x="457200" y="4937760"/>
            <a:ext cx="11247120" cy="1371600"/>
          </a:xfrm>
          <a:prstGeom prst="rect">
            <a:avLst/>
          </a:prstGeom>
          <a:solidFill>
            <a:srgbClr val="1F1F38"/>
          </a:solidFill>
          <a:ln w="25400">
            <a:solidFill>
              <a:srgbClr val="FFE388"/>
            </a:solidFill>
            <a:prstDash val="solid"/>
          </a:ln>
        </p:spPr>
      </p:sp>
      <p:sp>
        <p:nvSpPr>
          <p:cNvPr id="19" name="Text 16"/>
          <p:cNvSpPr/>
          <p:nvPr/>
        </p:nvSpPr>
        <p:spPr>
          <a:xfrm>
            <a:off x="640080" y="5047488"/>
            <a:ext cx="108813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300" kern="0" dirty="0">
                <a:solidFill>
                  <a:srgbClr val="FFE388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DAY-90 DECISION RULE</a:t>
            </a:r>
            <a:endParaRPr lang="en-US" sz="1000" dirty="0"/>
          </a:p>
        </p:txBody>
      </p:sp>
      <p:sp>
        <p:nvSpPr>
          <p:cNvPr id="20" name="Text 17"/>
          <p:cNvSpPr/>
          <p:nvPr/>
        </p:nvSpPr>
        <p:spPr>
          <a:xfrm>
            <a:off x="640080" y="5349240"/>
            <a:ext cx="108813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600"/>
              </a:lnSpc>
              <a:buNone/>
            </a:pPr>
            <a:r>
              <a:rPr lang="en-US" sz="1200" b="1" dirty="0">
                <a:solidFill>
                  <a:srgbClr val="FFE388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Convert </a:t>
            </a:r>
            <a:pPr indent="0" marL="0">
              <a:lnSpc>
                <a:spcPts val="1600"/>
              </a:lnSpc>
              <a:buNone/>
            </a:pPr>
            <a:r>
              <a:rPr lang="en-US" sz="1200" dirty="0">
                <a:solidFill>
                  <a:srgbClr val="D5D5C9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only if measured burden reduction, evidence-quality improvement, and workflow fit justify Year-1 evaluation.  </a:t>
            </a:r>
            <a:pPr indent="0" marL="0">
              <a:lnSpc>
                <a:spcPts val="1600"/>
              </a:lnSpc>
              <a:buNone/>
            </a:pPr>
            <a:r>
              <a:rPr lang="en-US" sz="1200" b="1" dirty="0">
                <a:solidFill>
                  <a:srgbClr val="FFE388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Extend · pause · stop </a:t>
            </a:r>
            <a:pPr indent="0" marL="0">
              <a:lnSpc>
                <a:spcPts val="1600"/>
              </a:lnSpc>
              <a:buNone/>
            </a:pPr>
            <a:r>
              <a:rPr lang="en-US" sz="1200" dirty="0">
                <a:solidFill>
                  <a:srgbClr val="D5D5C9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all remain valid Day-90 outcomes.
</a:t>
            </a:r>
            <a:pPr indent="0" marL="0">
              <a:lnSpc>
                <a:spcPts val="1600"/>
              </a:lnSpc>
              <a:buNone/>
            </a:pPr>
            <a:r>
              <a:rPr lang="en-US" sz="1200" b="1" i="1" dirty="0">
                <a:solidFill>
                  <a:srgbClr val="FFFFFF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The sprint pays for a measured decision, not a demo.  </a:t>
            </a:r>
            <a:pPr indent="0" marL="0">
              <a:lnSpc>
                <a:spcPts val="1600"/>
              </a:lnSpc>
              <a:buNone/>
            </a:pPr>
            <a:r>
              <a:rPr lang="en-US" sz="1000" i="1" dirty="0">
                <a:solidFill>
                  <a:srgbClr val="9A9A92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Illustrative economics only · partner baseline required · savings are measured during the sprint, not assumed.</a:t>
            </a:r>
            <a:endParaRPr lang="en-US" sz="1200" dirty="0"/>
          </a:p>
        </p:txBody>
      </p:sp>
      <p:sp>
        <p:nvSpPr>
          <p:cNvPr id="21" name="Text 18"/>
          <p:cNvSpPr/>
          <p:nvPr/>
        </p:nvSpPr>
        <p:spPr>
          <a:xfrm>
            <a:off x="365760" y="6446520"/>
            <a:ext cx="10058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9A9A92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Verixa GMP Design Partner Sprint · </a:t>
            </a:r>
            <a:pPr algn="l" indent="0" marL="0">
              <a:buNone/>
            </a:pPr>
            <a:r>
              <a:rPr lang="en-US" sz="900" b="1" dirty="0">
                <a:solidFill>
                  <a:srgbClr val="FFE388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India Edition</a:t>
            </a:r>
            <a:pPr algn="l" indent="0" marL="0">
              <a:buNone/>
            </a:pPr>
            <a:r>
              <a:rPr lang="en-US" sz="900" i="1" dirty="0">
                <a:solidFill>
                  <a:srgbClr val="9A9A92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  ·  Confidential · for prospective Design Partners</a:t>
            </a:r>
            <a:endParaRPr lang="en-US" sz="900" dirty="0"/>
          </a:p>
        </p:txBody>
      </p:sp>
      <p:sp>
        <p:nvSpPr>
          <p:cNvPr id="22" name="Text 19"/>
          <p:cNvSpPr/>
          <p:nvPr/>
        </p:nvSpPr>
        <p:spPr>
          <a:xfrm>
            <a:off x="10698480" y="6446520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9A9A92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7 / 11</a:t>
            </a:r>
            <a:endParaRPr lang="en-US" sz="9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13132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assets/verixa_primary_yellow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5760" y="256032"/>
            <a:ext cx="1709928" cy="50292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9875520" y="274320"/>
            <a:ext cx="21031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b="1" dirty="0">
                <a:solidFill>
                  <a:srgbClr val="E74E2E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DRAFT · v4.5 · 23 Jun 2026</a:t>
            </a:r>
            <a:endParaRPr lang="en-US" sz="900" dirty="0"/>
          </a:p>
        </p:txBody>
      </p:sp>
      <p:sp>
        <p:nvSpPr>
          <p:cNvPr id="4" name="Text 1"/>
          <p:cNvSpPr/>
          <p:nvPr/>
        </p:nvSpPr>
        <p:spPr>
          <a:xfrm>
            <a:off x="457200" y="914400"/>
            <a:ext cx="1124712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Commercial offer</a:t>
            </a:r>
            <a:endParaRPr lang="en-US" sz="2600" dirty="0"/>
          </a:p>
        </p:txBody>
      </p:sp>
      <p:sp>
        <p:nvSpPr>
          <p:cNvPr id="5" name="Text 2"/>
          <p:cNvSpPr/>
          <p:nvPr/>
        </p:nvSpPr>
        <p:spPr>
          <a:xfrm>
            <a:off x="457200" y="1463040"/>
            <a:ext cx="112471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i="1" dirty="0">
                <a:solidFill>
                  <a:srgbClr val="FFE388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Founding-partner rates · first 2 partners by 31 Dec 2026 · 100% Phase 0 credit · no forced conversion</a:t>
            </a:r>
            <a:endParaRPr lang="en-US" sz="1300" dirty="0"/>
          </a:p>
        </p:txBody>
      </p:sp>
      <p:sp>
        <p:nvSpPr>
          <p:cNvPr id="6" name="Shape 3"/>
          <p:cNvSpPr/>
          <p:nvPr/>
        </p:nvSpPr>
        <p:spPr>
          <a:xfrm>
            <a:off x="457200" y="1874520"/>
            <a:ext cx="11247120" cy="777240"/>
          </a:xfrm>
          <a:prstGeom prst="rect">
            <a:avLst/>
          </a:prstGeom>
          <a:solidFill>
            <a:srgbClr val="FFE388"/>
          </a:solidFill>
          <a:ln w="12700">
            <a:solidFill>
              <a:srgbClr val="FFE388"/>
            </a:solidFill>
            <a:prstDash val="solid"/>
          </a:ln>
        </p:spPr>
        <p:txBody>
          <a:bodyPr/>
          <a:p/>
        </p:txBody>
      </p:sp>
      <p:sp>
        <p:nvSpPr>
          <p:cNvPr id="7" name="Text 4"/>
          <p:cNvSpPr/>
          <p:nvPr/>
        </p:nvSpPr>
        <p:spPr>
          <a:xfrm>
            <a:off x="640080" y="1938528"/>
            <a:ext cx="1088136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lnSpc>
                <a:spcPts val="1400"/>
              </a:lnSpc>
              <a:buNone/>
            </a:pPr>
            <a:r>
              <a:rPr lang="en-US" sz="1300" b="1" dirty="0">
                <a:solidFill>
                  <a:srgbClr val="13132B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This is not a demo fee.  </a:t>
            </a:r>
            <a:pPr algn="ctr" indent="0" marL="0">
              <a:lnSpc>
                <a:spcPts val="1400"/>
              </a:lnSpc>
              <a:buNone/>
            </a:pPr>
            <a:r>
              <a:rPr lang="en-US" sz="1100" dirty="0">
                <a:solidFill>
                  <a:srgbClr val="13132B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It funds workflow configuration, baseline measurement, governed evidence-pack production, validation-support documentation, ROI readout, and founder-led adaptation for one GMP workflow.</a:t>
            </a:r>
            <a:endParaRPr lang="en-US" sz="1300" dirty="0"/>
          </a:p>
        </p:txBody>
      </p:sp>
      <p:sp>
        <p:nvSpPr>
          <p:cNvPr id="8" name="Shape 5"/>
          <p:cNvSpPr/>
          <p:nvPr/>
        </p:nvSpPr>
        <p:spPr>
          <a:xfrm>
            <a:off x="457200" y="2834640"/>
            <a:ext cx="5577840" cy="3474720"/>
          </a:xfrm>
          <a:prstGeom prst="rect">
            <a:avLst/>
          </a:prstGeom>
          <a:solidFill>
            <a:srgbClr val="1F1F38"/>
          </a:solidFill>
          <a:ln w="25400">
            <a:solidFill>
              <a:srgbClr val="FFE388"/>
            </a:solidFill>
            <a:prstDash val="solid"/>
          </a:ln>
        </p:spPr>
        <p:txBody>
          <a:bodyPr/>
          <a:p/>
        </p:txBody>
      </p:sp>
      <p:sp>
        <p:nvSpPr>
          <p:cNvPr id="9" name="Text 6"/>
          <p:cNvSpPr/>
          <p:nvPr/>
        </p:nvSpPr>
        <p:spPr>
          <a:xfrm>
            <a:off x="731520" y="2971800"/>
            <a:ext cx="52120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FFE388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OPTION 1</a:t>
            </a:r>
            <a:endParaRPr lang="en-US" sz="1100" dirty="0"/>
          </a:p>
        </p:txBody>
      </p:sp>
      <p:sp>
        <p:nvSpPr>
          <p:cNvPr id="10" name="Text 7"/>
          <p:cNvSpPr/>
          <p:nvPr/>
        </p:nvSpPr>
        <p:spPr>
          <a:xfrm>
            <a:off x="731520" y="3218688"/>
            <a:ext cx="52120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900" b="1" dirty="0">
                <a:solidFill>
                  <a:srgbClr val="FFFFFF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Evidence Mapping Sprint</a:t>
            </a:r>
            <a:endParaRPr lang="en-US" sz="1900" dirty="0"/>
          </a:p>
        </p:txBody>
      </p:sp>
      <p:sp>
        <p:nvSpPr>
          <p:cNvPr id="11" name="Text 8"/>
          <p:cNvSpPr/>
          <p:nvPr/>
        </p:nvSpPr>
        <p:spPr>
          <a:xfrm>
            <a:off x="731520" y="3657600"/>
            <a:ext cx="5212080" cy="2606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400"/>
              </a:lnSpc>
              <a:buNone/>
            </a:pPr>
            <a:r>
              <a:rPr lang="en-US" sz="1200" dirty="0">
                <a:solidFill>
                  <a:srgbClr val="D5D5C9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10 business days  ·  </a:t>
            </a:r>
            <a:pPr indent="0" marL="0">
              <a:lnSpc>
                <a:spcPts val="1400"/>
              </a:lnSpc>
              <a:buNone/>
            </a:pPr>
            <a:r>
              <a:rPr lang="en-US" sz="1400" b="1" dirty="0">
                <a:solidFill>
                  <a:srgbClr val="FFE388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₹3 lakh
</a:t>
            </a:r>
            <a:pPr indent="0" marL="0">
              <a:lnSpc>
                <a:spcPts val="1400"/>
              </a:lnSpc>
              <a:buNone/>
            </a:pPr>
            <a:r>
              <a:rPr lang="en-US" sz="1100" b="1" dirty="0">
                <a:solidFill>
                  <a:srgbClr val="FFE388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Output:
</a:t>
            </a:r>
            <a:pPr indent="0" marL="0">
              <a:lnSpc>
                <a:spcPts val="1400"/>
              </a:lnSpc>
              <a:buNone/>
            </a:pPr>
            <a:r>
              <a:rPr lang="en-US" sz="1100" dirty="0">
                <a:solidFill>
                  <a:srgbClr val="D5D5C9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• Workflow scoping memo
• Sample evidence pack template
• Architecture fit assessment
• Phase 1 SoW draft
</a:t>
            </a:r>
            <a:pPr indent="0" marL="0">
              <a:lnSpc>
                <a:spcPts val="1400"/>
              </a:lnSpc>
              <a:buNone/>
            </a:pPr>
            <a:r>
              <a:rPr lang="en-US" sz="1100" b="1" i="1" dirty="0">
                <a:solidFill>
                  <a:srgbClr val="E74E2E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100% credited to Phase 1 if you convert within 30 days.  </a:t>
            </a:r>
            <a:pPr indent="0" marL="0">
              <a:lnSpc>
                <a:spcPts val="1400"/>
              </a:lnSpc>
              <a:buNone/>
            </a:pPr>
            <a:r>
              <a:rPr lang="en-US" sz="1100" i="1" dirty="0">
                <a:solidFill>
                  <a:srgbClr val="9A9A92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No forced conversion.</a:t>
            </a:r>
            <a:endParaRPr lang="en-US" sz="1200" dirty="0"/>
          </a:p>
        </p:txBody>
      </p:sp>
      <p:sp>
        <p:nvSpPr>
          <p:cNvPr id="12" name="Shape 9"/>
          <p:cNvSpPr/>
          <p:nvPr/>
        </p:nvSpPr>
        <p:spPr>
          <a:xfrm>
            <a:off x="6217920" y="2834640"/>
            <a:ext cx="5486400" cy="3474720"/>
          </a:xfrm>
          <a:prstGeom prst="rect">
            <a:avLst/>
          </a:prstGeom>
          <a:solidFill>
            <a:srgbClr val="1F1F38"/>
          </a:solidFill>
          <a:ln w="38100">
            <a:solidFill>
              <a:srgbClr val="E74E2E"/>
            </a:solidFill>
            <a:prstDash val="solid"/>
          </a:ln>
        </p:spPr>
        <p:txBody>
          <a:bodyPr/>
          <a:p/>
        </p:txBody>
      </p:sp>
      <p:sp>
        <p:nvSpPr>
          <p:cNvPr id="13" name="Text 10"/>
          <p:cNvSpPr/>
          <p:nvPr/>
        </p:nvSpPr>
        <p:spPr>
          <a:xfrm>
            <a:off x="6400800" y="2971800"/>
            <a:ext cx="51206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E74E2E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OPTION 2  ·  RECOMMENDED</a:t>
            </a:r>
            <a:endParaRPr lang="en-US" sz="1100" dirty="0"/>
          </a:p>
        </p:txBody>
      </p:sp>
      <p:sp>
        <p:nvSpPr>
          <p:cNvPr id="14" name="Text 11"/>
          <p:cNvSpPr/>
          <p:nvPr/>
        </p:nvSpPr>
        <p:spPr>
          <a:xfrm>
            <a:off x="6400800" y="3218688"/>
            <a:ext cx="512064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900" b="1" dirty="0">
                <a:solidFill>
                  <a:srgbClr val="FFFFFF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GMP Design Partner Sprint</a:t>
            </a:r>
            <a:endParaRPr lang="en-US" sz="1900" dirty="0"/>
          </a:p>
        </p:txBody>
      </p:sp>
      <p:sp>
        <p:nvSpPr>
          <p:cNvPr id="15" name="Text 12"/>
          <p:cNvSpPr/>
          <p:nvPr/>
        </p:nvSpPr>
        <p:spPr>
          <a:xfrm>
            <a:off x="6400800" y="3657600"/>
            <a:ext cx="5120640" cy="2606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300"/>
              </a:lnSpc>
              <a:buNone/>
            </a:pPr>
            <a:r>
              <a:rPr lang="en-US" sz="1200" dirty="0">
                <a:solidFill>
                  <a:srgbClr val="D5D5C9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90 days  ·  </a:t>
            </a:r>
            <a:pPr indent="0" marL="0">
              <a:lnSpc>
                <a:spcPts val="1300"/>
              </a:lnSpc>
              <a:buNone/>
            </a:pPr>
            <a:r>
              <a:rPr lang="en-US" sz="1400" b="1" dirty="0">
                <a:solidFill>
                  <a:srgbClr val="FFE388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₹9 lakh
</a:t>
            </a:r>
            <a:pPr indent="0" marL="0">
              <a:lnSpc>
                <a:spcPts val="1300"/>
              </a:lnSpc>
              <a:buNone/>
            </a:pPr>
            <a:r>
              <a:rPr lang="en-US" sz="1100" b="1" dirty="0">
                <a:solidFill>
                  <a:srgbClr val="FFE388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Includes:
</a:t>
            </a:r>
            <a:pPr indent="0" marL="0">
              <a:lnSpc>
                <a:spcPts val="1300"/>
              </a:lnSpc>
              <a:buNone/>
            </a:pPr>
            <a:r>
              <a:rPr lang="en-US" sz="1100" dirty="0">
                <a:solidFill>
                  <a:srgbClr val="D5D5C9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• 1 facility · 1 bounded GMP deviation-to-CAPA workflow</a:t>
            </a:r>
            <a:endParaRPr lang="en-US" sz="1200" dirty="0"/>
          </a:p>
          <a:p>
            <a:pPr indent="0" marL="0">
              <a:lnSpc>
                <a:spcPts val="1300"/>
              </a:lnSpc>
              <a:buNone/>
            </a:pPr>
            <a:r>
              <a:rPr lang="en-US" sz="1100" dirty="0">
                <a:solidFill>
                  <a:srgbClr val="D5D5C9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• Configured workflow · governed evidence pack · ROI readout · validation-support pack · gap log</a:t>
            </a:r>
            <a:endParaRPr lang="en-US" sz="1200" dirty="0"/>
          </a:p>
          <a:p>
            <a:pPr indent="0" marL="0">
              <a:lnSpc>
                <a:spcPts val="1300"/>
              </a:lnSpc>
              <a:buNone/>
            </a:pPr>
            <a:r>
              <a:rPr lang="en-US" sz="1100" dirty="0">
                <a:solidFill>
                  <a:srgbClr val="D5D5C9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• 12-month controlled evaluation access — subject to customer validation before production use</a:t>
            </a:r>
            <a:endParaRPr lang="en-US" sz="1200" dirty="0"/>
          </a:p>
          <a:p>
            <a:pPr indent="0" marL="0">
              <a:lnSpc>
                <a:spcPts val="1300"/>
              </a:lnSpc>
              <a:buNone/>
            </a:pPr>
            <a:r>
              <a:rPr lang="en-US" sz="1100" dirty="0">
                <a:solidFill>
                  <a:srgbClr val="D5D5C9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• Acceptance criteria written into SoW</a:t>
            </a:r>
            <a:endParaRPr lang="en-US" sz="1200" dirty="0"/>
          </a:p>
        </p:txBody>
      </p:sp>
      <p:sp>
        <p:nvSpPr>
          <p:cNvPr id="16" name="Text 13"/>
          <p:cNvSpPr/>
          <p:nvPr/>
        </p:nvSpPr>
        <p:spPr>
          <a:xfrm>
            <a:off x="365760" y="6446520"/>
            <a:ext cx="10058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9A9A92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Verixa GMP Design Partner Sprint · </a:t>
            </a:r>
            <a:pPr algn="l" indent="0" marL="0">
              <a:buNone/>
            </a:pPr>
            <a:r>
              <a:rPr lang="en-US" sz="900" b="1" dirty="0">
                <a:solidFill>
                  <a:srgbClr val="FFE388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India Edition</a:t>
            </a:r>
            <a:pPr algn="l" indent="0" marL="0">
              <a:buNone/>
            </a:pPr>
            <a:r>
              <a:rPr lang="en-US" sz="900" i="1" dirty="0">
                <a:solidFill>
                  <a:srgbClr val="9A9A92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  ·  Confidential · for prospective Design Partners</a:t>
            </a:r>
            <a:endParaRPr lang="en-US" sz="900" dirty="0"/>
          </a:p>
        </p:txBody>
      </p:sp>
      <p:sp>
        <p:nvSpPr>
          <p:cNvPr id="17" name="Text 14"/>
          <p:cNvSpPr/>
          <p:nvPr/>
        </p:nvSpPr>
        <p:spPr>
          <a:xfrm>
            <a:off x="10698480" y="6446520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9A9A92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8 / 11</a:t>
            </a:r>
            <a:endParaRPr lang="en-US" sz="9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13132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assets/verixa_primary_yellow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5760" y="256032"/>
            <a:ext cx="1709928" cy="50292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9875520" y="274320"/>
            <a:ext cx="21031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b="1" dirty="0">
                <a:solidFill>
                  <a:srgbClr val="E74E2E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DRAFT · v4.5 · 23 Jun 2026</a:t>
            </a:r>
            <a:endParaRPr lang="en-US" sz="900" dirty="0"/>
          </a:p>
        </p:txBody>
      </p:sp>
      <p:sp>
        <p:nvSpPr>
          <p:cNvPr id="4" name="Text 1"/>
          <p:cNvSpPr/>
          <p:nvPr/>
        </p:nvSpPr>
        <p:spPr>
          <a:xfrm>
            <a:off x="457200" y="914400"/>
            <a:ext cx="1124712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Expansion path: six GMP evidence packs</a:t>
            </a:r>
            <a:endParaRPr lang="en-US" sz="2600" dirty="0"/>
          </a:p>
        </p:txBody>
      </p:sp>
      <p:sp>
        <p:nvSpPr>
          <p:cNvPr id="5" name="Text 2"/>
          <p:cNvSpPr/>
          <p:nvPr/>
        </p:nvSpPr>
        <p:spPr>
          <a:xfrm>
            <a:off x="457200" y="1463040"/>
            <a:ext cx="112471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i="1" dirty="0">
                <a:solidFill>
                  <a:srgbClr val="FFE388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After Phase 1 proof.  Each pack is bounded, measured, and customer-validation-gated.</a:t>
            </a:r>
            <a:endParaRPr lang="en-US" sz="1300" dirty="0"/>
          </a:p>
        </p:txBody>
      </p:sp>
      <p:sp>
        <p:nvSpPr>
          <p:cNvPr id="6" name="Shape 3"/>
          <p:cNvSpPr/>
          <p:nvPr/>
        </p:nvSpPr>
        <p:spPr>
          <a:xfrm>
            <a:off x="457200" y="2011680"/>
            <a:ext cx="3474720" cy="2011680"/>
          </a:xfrm>
          <a:prstGeom prst="rect">
            <a:avLst/>
          </a:prstGeom>
          <a:solidFill>
            <a:srgbClr val="1F1F38"/>
          </a:solidFill>
          <a:ln w="19050">
            <a:solidFill>
              <a:srgbClr val="E74E2E"/>
            </a:solidFill>
            <a:prstDash val="solid"/>
          </a:ln>
        </p:spPr>
      </p:sp>
      <p:sp>
        <p:nvSpPr>
          <p:cNvPr id="7" name="Shape 4"/>
          <p:cNvSpPr/>
          <p:nvPr/>
        </p:nvSpPr>
        <p:spPr>
          <a:xfrm>
            <a:off x="594360" y="2148840"/>
            <a:ext cx="457200" cy="457200"/>
          </a:xfrm>
          <a:prstGeom prst="ellipse">
            <a:avLst/>
          </a:prstGeom>
          <a:solidFill>
            <a:srgbClr val="E74E2E"/>
          </a:solidFill>
          <a:ln w="12700">
            <a:solidFill>
              <a:srgbClr val="E74E2E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594360" y="2148840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13132B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1</a:t>
            </a:r>
            <a:endParaRPr lang="en-US" sz="1800" dirty="0"/>
          </a:p>
        </p:txBody>
      </p:sp>
      <p:sp>
        <p:nvSpPr>
          <p:cNvPr id="9" name="Text 6"/>
          <p:cNvSpPr/>
          <p:nvPr/>
        </p:nvSpPr>
        <p:spPr>
          <a:xfrm>
            <a:off x="1188720" y="2194560"/>
            <a:ext cx="265176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Inspection prep</a:t>
            </a:r>
            <a:endParaRPr lang="en-US" sz="1400" dirty="0"/>
          </a:p>
        </p:txBody>
      </p:sp>
      <p:sp>
        <p:nvSpPr>
          <p:cNvPr id="10" name="Text 7"/>
          <p:cNvSpPr/>
          <p:nvPr/>
        </p:nvSpPr>
        <p:spPr>
          <a:xfrm>
            <a:off x="594360" y="2788920"/>
            <a:ext cx="320040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400"/>
              </a:lnSpc>
              <a:buNone/>
            </a:pPr>
            <a:r>
              <a:rPr lang="en-US" sz="1100" dirty="0">
                <a:solidFill>
                  <a:srgbClr val="D5D5C9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Mock-inspection evidence assembly · USFDA / EU-GMP / CDSCO readiness narratives.</a:t>
            </a:r>
            <a:endParaRPr lang="en-US" sz="1100" dirty="0"/>
          </a:p>
        </p:txBody>
      </p:sp>
      <p:sp>
        <p:nvSpPr>
          <p:cNvPr id="11" name="Shape 8"/>
          <p:cNvSpPr/>
          <p:nvPr/>
        </p:nvSpPr>
        <p:spPr>
          <a:xfrm>
            <a:off x="4160520" y="2011680"/>
            <a:ext cx="3474720" cy="2011680"/>
          </a:xfrm>
          <a:prstGeom prst="rect">
            <a:avLst/>
          </a:prstGeom>
          <a:solidFill>
            <a:srgbClr val="1F1F38"/>
          </a:solidFill>
          <a:ln w="19050">
            <a:solidFill>
              <a:srgbClr val="FFE388"/>
            </a:solidFill>
            <a:prstDash val="solid"/>
          </a:ln>
        </p:spPr>
      </p:sp>
      <p:sp>
        <p:nvSpPr>
          <p:cNvPr id="12" name="Shape 9"/>
          <p:cNvSpPr/>
          <p:nvPr/>
        </p:nvSpPr>
        <p:spPr>
          <a:xfrm>
            <a:off x="4297680" y="2148840"/>
            <a:ext cx="457200" cy="457200"/>
          </a:xfrm>
          <a:prstGeom prst="ellipse">
            <a:avLst/>
          </a:prstGeom>
          <a:solidFill>
            <a:srgbClr val="FFE388"/>
          </a:solidFill>
          <a:ln w="12700">
            <a:solidFill>
              <a:srgbClr val="FFE388"/>
            </a:solidFill>
            <a:prstDash val="solid"/>
          </a:ln>
        </p:spPr>
      </p:sp>
      <p:sp>
        <p:nvSpPr>
          <p:cNvPr id="13" name="Text 10"/>
          <p:cNvSpPr/>
          <p:nvPr/>
        </p:nvSpPr>
        <p:spPr>
          <a:xfrm>
            <a:off x="4297680" y="2148840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13132B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2</a:t>
            </a:r>
            <a:endParaRPr lang="en-US" sz="1800" dirty="0"/>
          </a:p>
        </p:txBody>
      </p:sp>
      <p:sp>
        <p:nvSpPr>
          <p:cNvPr id="14" name="Text 11"/>
          <p:cNvSpPr/>
          <p:nvPr/>
        </p:nvSpPr>
        <p:spPr>
          <a:xfrm>
            <a:off x="4892040" y="2194560"/>
            <a:ext cx="265176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APQR / PQR</a:t>
            </a:r>
            <a:endParaRPr lang="en-US" sz="1400" dirty="0"/>
          </a:p>
        </p:txBody>
      </p:sp>
      <p:sp>
        <p:nvSpPr>
          <p:cNvPr id="15" name="Text 12"/>
          <p:cNvSpPr/>
          <p:nvPr/>
        </p:nvSpPr>
        <p:spPr>
          <a:xfrm>
            <a:off x="4297680" y="2788920"/>
            <a:ext cx="320040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400"/>
              </a:lnSpc>
              <a:buNone/>
            </a:pPr>
            <a:r>
              <a:rPr lang="en-US" sz="1100" dirty="0">
                <a:solidFill>
                  <a:srgbClr val="D5D5C9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Annual Product Quality Review evidence pack · trend rollup · CAPA tie-back.</a:t>
            </a:r>
            <a:endParaRPr lang="en-US" sz="1100" dirty="0"/>
          </a:p>
        </p:txBody>
      </p:sp>
      <p:sp>
        <p:nvSpPr>
          <p:cNvPr id="16" name="Shape 13"/>
          <p:cNvSpPr/>
          <p:nvPr/>
        </p:nvSpPr>
        <p:spPr>
          <a:xfrm>
            <a:off x="7863840" y="2011680"/>
            <a:ext cx="3474720" cy="2011680"/>
          </a:xfrm>
          <a:prstGeom prst="rect">
            <a:avLst/>
          </a:prstGeom>
          <a:solidFill>
            <a:srgbClr val="1F1F38"/>
          </a:solidFill>
          <a:ln w="19050">
            <a:solidFill>
              <a:srgbClr val="C2E4F3"/>
            </a:solidFill>
            <a:prstDash val="solid"/>
          </a:ln>
        </p:spPr>
      </p:sp>
      <p:sp>
        <p:nvSpPr>
          <p:cNvPr id="17" name="Shape 14"/>
          <p:cNvSpPr/>
          <p:nvPr/>
        </p:nvSpPr>
        <p:spPr>
          <a:xfrm>
            <a:off x="8001000" y="2148840"/>
            <a:ext cx="457200" cy="457200"/>
          </a:xfrm>
          <a:prstGeom prst="ellipse">
            <a:avLst/>
          </a:prstGeom>
          <a:solidFill>
            <a:srgbClr val="C2E4F3"/>
          </a:solidFill>
          <a:ln w="12700">
            <a:solidFill>
              <a:srgbClr val="C2E4F3"/>
            </a:solidFill>
            <a:prstDash val="solid"/>
          </a:ln>
        </p:spPr>
      </p:sp>
      <p:sp>
        <p:nvSpPr>
          <p:cNvPr id="18" name="Text 15"/>
          <p:cNvSpPr/>
          <p:nvPr/>
        </p:nvSpPr>
        <p:spPr>
          <a:xfrm>
            <a:off x="8001000" y="2148840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13132B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3</a:t>
            </a:r>
            <a:endParaRPr lang="en-US" sz="1800" dirty="0"/>
          </a:p>
        </p:txBody>
      </p:sp>
      <p:sp>
        <p:nvSpPr>
          <p:cNvPr id="19" name="Text 16"/>
          <p:cNvSpPr/>
          <p:nvPr/>
        </p:nvSpPr>
        <p:spPr>
          <a:xfrm>
            <a:off x="8595360" y="2194560"/>
            <a:ext cx="265176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OOS / OOT investigation</a:t>
            </a:r>
            <a:endParaRPr lang="en-US" sz="1400" dirty="0"/>
          </a:p>
        </p:txBody>
      </p:sp>
      <p:sp>
        <p:nvSpPr>
          <p:cNvPr id="20" name="Text 17"/>
          <p:cNvSpPr/>
          <p:nvPr/>
        </p:nvSpPr>
        <p:spPr>
          <a:xfrm>
            <a:off x="8001000" y="2788920"/>
            <a:ext cx="320040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400"/>
              </a:lnSpc>
              <a:buNone/>
            </a:pPr>
            <a:r>
              <a:rPr lang="en-US" sz="1100" dirty="0">
                <a:solidFill>
                  <a:srgbClr val="D5D5C9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Out-of-spec / out-of-trend evidence chain · 2-step investigation governance.</a:t>
            </a:r>
            <a:endParaRPr lang="en-US" sz="1100" dirty="0"/>
          </a:p>
        </p:txBody>
      </p:sp>
      <p:sp>
        <p:nvSpPr>
          <p:cNvPr id="21" name="Shape 18"/>
          <p:cNvSpPr/>
          <p:nvPr/>
        </p:nvSpPr>
        <p:spPr>
          <a:xfrm>
            <a:off x="457200" y="4160520"/>
            <a:ext cx="3474720" cy="2011680"/>
          </a:xfrm>
          <a:prstGeom prst="rect">
            <a:avLst/>
          </a:prstGeom>
          <a:solidFill>
            <a:srgbClr val="1F1F38"/>
          </a:solidFill>
          <a:ln w="19050">
            <a:solidFill>
              <a:srgbClr val="D5D5C9"/>
            </a:solidFill>
            <a:prstDash val="solid"/>
          </a:ln>
        </p:spPr>
      </p:sp>
      <p:sp>
        <p:nvSpPr>
          <p:cNvPr id="22" name="Shape 19"/>
          <p:cNvSpPr/>
          <p:nvPr/>
        </p:nvSpPr>
        <p:spPr>
          <a:xfrm>
            <a:off x="594360" y="4297680"/>
            <a:ext cx="457200" cy="457200"/>
          </a:xfrm>
          <a:prstGeom prst="ellipse">
            <a:avLst/>
          </a:prstGeom>
          <a:solidFill>
            <a:srgbClr val="D5D5C9"/>
          </a:solidFill>
          <a:ln w="12700">
            <a:solidFill>
              <a:srgbClr val="D5D5C9"/>
            </a:solidFill>
            <a:prstDash val="solid"/>
          </a:ln>
        </p:spPr>
      </p:sp>
      <p:sp>
        <p:nvSpPr>
          <p:cNvPr id="23" name="Text 20"/>
          <p:cNvSpPr/>
          <p:nvPr/>
        </p:nvSpPr>
        <p:spPr>
          <a:xfrm>
            <a:off x="594360" y="4297680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13132B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4</a:t>
            </a:r>
            <a:endParaRPr lang="en-US" sz="1800" dirty="0"/>
          </a:p>
        </p:txBody>
      </p:sp>
      <p:sp>
        <p:nvSpPr>
          <p:cNvPr id="24" name="Text 21"/>
          <p:cNvSpPr/>
          <p:nvPr/>
        </p:nvSpPr>
        <p:spPr>
          <a:xfrm>
            <a:off x="1188720" y="4343400"/>
            <a:ext cx="265176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Change control</a:t>
            </a:r>
            <a:endParaRPr lang="en-US" sz="1400" dirty="0"/>
          </a:p>
        </p:txBody>
      </p:sp>
      <p:sp>
        <p:nvSpPr>
          <p:cNvPr id="25" name="Text 22"/>
          <p:cNvSpPr/>
          <p:nvPr/>
        </p:nvSpPr>
        <p:spPr>
          <a:xfrm>
            <a:off x="594360" y="4937760"/>
            <a:ext cx="320040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400"/>
              </a:lnSpc>
              <a:buNone/>
            </a:pPr>
            <a:r>
              <a:rPr lang="en-US" sz="1100" dirty="0">
                <a:solidFill>
                  <a:srgbClr val="D5D5C9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Change-request evidence · impact assessment · approval trail · CAPA linkage.</a:t>
            </a:r>
            <a:endParaRPr lang="en-US" sz="1100" dirty="0"/>
          </a:p>
        </p:txBody>
      </p:sp>
      <p:sp>
        <p:nvSpPr>
          <p:cNvPr id="26" name="Shape 23"/>
          <p:cNvSpPr/>
          <p:nvPr/>
        </p:nvSpPr>
        <p:spPr>
          <a:xfrm>
            <a:off x="4160520" y="4160520"/>
            <a:ext cx="3474720" cy="2011680"/>
          </a:xfrm>
          <a:prstGeom prst="rect">
            <a:avLst/>
          </a:prstGeom>
          <a:solidFill>
            <a:srgbClr val="1F1F38"/>
          </a:solidFill>
          <a:ln w="19050">
            <a:solidFill>
              <a:srgbClr val="E74E2E"/>
            </a:solidFill>
            <a:prstDash val="solid"/>
          </a:ln>
        </p:spPr>
      </p:sp>
      <p:sp>
        <p:nvSpPr>
          <p:cNvPr id="27" name="Shape 24"/>
          <p:cNvSpPr/>
          <p:nvPr/>
        </p:nvSpPr>
        <p:spPr>
          <a:xfrm>
            <a:off x="4297680" y="4297680"/>
            <a:ext cx="457200" cy="457200"/>
          </a:xfrm>
          <a:prstGeom prst="ellipse">
            <a:avLst/>
          </a:prstGeom>
          <a:solidFill>
            <a:srgbClr val="E74E2E"/>
          </a:solidFill>
          <a:ln w="12700">
            <a:solidFill>
              <a:srgbClr val="E74E2E"/>
            </a:solidFill>
            <a:prstDash val="solid"/>
          </a:ln>
        </p:spPr>
      </p:sp>
      <p:sp>
        <p:nvSpPr>
          <p:cNvPr id="28" name="Text 25"/>
          <p:cNvSpPr/>
          <p:nvPr/>
        </p:nvSpPr>
        <p:spPr>
          <a:xfrm>
            <a:off x="4297680" y="4297680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13132B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5</a:t>
            </a:r>
            <a:endParaRPr lang="en-US" sz="1800" dirty="0"/>
          </a:p>
        </p:txBody>
      </p:sp>
      <p:sp>
        <p:nvSpPr>
          <p:cNvPr id="29" name="Text 26"/>
          <p:cNvSpPr/>
          <p:nvPr/>
        </p:nvSpPr>
        <p:spPr>
          <a:xfrm>
            <a:off x="4892040" y="4343400"/>
            <a:ext cx="265176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Supplier quality</a:t>
            </a:r>
            <a:endParaRPr lang="en-US" sz="1400" dirty="0"/>
          </a:p>
        </p:txBody>
      </p:sp>
      <p:sp>
        <p:nvSpPr>
          <p:cNvPr id="30" name="Text 27"/>
          <p:cNvSpPr/>
          <p:nvPr/>
        </p:nvSpPr>
        <p:spPr>
          <a:xfrm>
            <a:off x="4297680" y="4937760"/>
            <a:ext cx="320040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400"/>
              </a:lnSpc>
              <a:buNone/>
            </a:pPr>
            <a:r>
              <a:rPr lang="en-US" sz="1100" dirty="0">
                <a:solidFill>
                  <a:srgbClr val="D5D5C9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Supplier evaluation evidence · qualification trail · ongoing performance review.</a:t>
            </a:r>
            <a:endParaRPr lang="en-US" sz="1100" dirty="0"/>
          </a:p>
        </p:txBody>
      </p:sp>
      <p:sp>
        <p:nvSpPr>
          <p:cNvPr id="31" name="Shape 28"/>
          <p:cNvSpPr/>
          <p:nvPr/>
        </p:nvSpPr>
        <p:spPr>
          <a:xfrm>
            <a:off x="7863840" y="4160520"/>
            <a:ext cx="3474720" cy="2011680"/>
          </a:xfrm>
          <a:prstGeom prst="rect">
            <a:avLst/>
          </a:prstGeom>
          <a:solidFill>
            <a:srgbClr val="1F1F38"/>
          </a:solidFill>
          <a:ln w="19050">
            <a:solidFill>
              <a:srgbClr val="FFE388"/>
            </a:solidFill>
            <a:prstDash val="solid"/>
          </a:ln>
        </p:spPr>
      </p:sp>
      <p:sp>
        <p:nvSpPr>
          <p:cNvPr id="32" name="Shape 29"/>
          <p:cNvSpPr/>
          <p:nvPr/>
        </p:nvSpPr>
        <p:spPr>
          <a:xfrm>
            <a:off x="8001000" y="4297680"/>
            <a:ext cx="457200" cy="457200"/>
          </a:xfrm>
          <a:prstGeom prst="ellipse">
            <a:avLst/>
          </a:prstGeom>
          <a:solidFill>
            <a:srgbClr val="FFE388"/>
          </a:solidFill>
          <a:ln w="12700">
            <a:solidFill>
              <a:srgbClr val="FFE388"/>
            </a:solidFill>
            <a:prstDash val="solid"/>
          </a:ln>
        </p:spPr>
      </p:sp>
      <p:sp>
        <p:nvSpPr>
          <p:cNvPr id="33" name="Text 30"/>
          <p:cNvSpPr/>
          <p:nvPr/>
        </p:nvSpPr>
        <p:spPr>
          <a:xfrm>
            <a:off x="8001000" y="4297680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13132B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6</a:t>
            </a:r>
            <a:endParaRPr lang="en-US" sz="1800" dirty="0"/>
          </a:p>
        </p:txBody>
      </p:sp>
      <p:sp>
        <p:nvSpPr>
          <p:cNvPr id="34" name="Text 31"/>
          <p:cNvSpPr/>
          <p:nvPr/>
        </p:nvSpPr>
        <p:spPr>
          <a:xfrm>
            <a:off x="8595360" y="4343400"/>
            <a:ext cx="265176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Training / document evidence</a:t>
            </a:r>
            <a:endParaRPr lang="en-US" sz="1400" dirty="0"/>
          </a:p>
        </p:txBody>
      </p:sp>
      <p:sp>
        <p:nvSpPr>
          <p:cNvPr id="35" name="Text 32"/>
          <p:cNvSpPr/>
          <p:nvPr/>
        </p:nvSpPr>
        <p:spPr>
          <a:xfrm>
            <a:off x="8001000" y="4937760"/>
            <a:ext cx="320040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1400"/>
              </a:lnSpc>
              <a:buNone/>
            </a:pPr>
            <a:r>
              <a:rPr lang="en-US" sz="1100" dirty="0">
                <a:solidFill>
                  <a:srgbClr val="D5D5C9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Training-record evidence · controlled-document review · effectiveness check.</a:t>
            </a:r>
            <a:endParaRPr lang="en-US" sz="1100" dirty="0"/>
          </a:p>
        </p:txBody>
      </p:sp>
      <p:sp>
        <p:nvSpPr>
          <p:cNvPr id="36" name="Text 33"/>
          <p:cNvSpPr/>
          <p:nvPr/>
        </p:nvSpPr>
        <p:spPr>
          <a:xfrm>
            <a:off x="365760" y="6446520"/>
            <a:ext cx="10058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9A9A92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Verixa GMP Design Partner Sprint · </a:t>
            </a:r>
            <a:pPr algn="l" indent="0" marL="0">
              <a:buNone/>
            </a:pPr>
            <a:r>
              <a:rPr lang="en-US" sz="900" b="1" dirty="0">
                <a:solidFill>
                  <a:srgbClr val="FFE388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India Edition</a:t>
            </a:r>
            <a:pPr algn="l" indent="0" marL="0">
              <a:buNone/>
            </a:pPr>
            <a:r>
              <a:rPr lang="en-US" sz="900" i="1" dirty="0">
                <a:solidFill>
                  <a:srgbClr val="9A9A92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  ·  Confidential · for prospective Design Partners</a:t>
            </a:r>
            <a:endParaRPr lang="en-US" sz="900" dirty="0"/>
          </a:p>
        </p:txBody>
      </p:sp>
      <p:sp>
        <p:nvSpPr>
          <p:cNvPr id="37" name="Text 34"/>
          <p:cNvSpPr/>
          <p:nvPr/>
        </p:nvSpPr>
        <p:spPr>
          <a:xfrm>
            <a:off x="10698480" y="6446520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9A9A92"/>
                </a:solidFill>
                <a:latin typeface="Adobe Clean" pitchFamily="34" charset="0"/>
                <a:ea typeface="Adobe Clean" pitchFamily="34" charset="-122"/>
                <a:cs typeface="Adobe Clean" pitchFamily="34" charset="-120"/>
              </a:rPr>
              <a:t>9 / 11</a:t>
            </a:r>
            <a:endParaRPr lang="en-US" sz="9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</vt:vector>
  </TitlesOfParts>
  <Company>Navira Quality Systems Pvt Ltd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Verixa GMP Design Partner Sprint v4.5 BuyerFirstSend IN</dc:title>
  <dc:subject>Verixa Design Partner buyer deck · India Edition · 11-slide conversion-grade</dc:subject>
  <dc:creator>Vimal Veereshwarayya, PhD, RAC · Founder · Verixa</dc:creator>
  <cp:lastModifiedBy>Vimal Veereshwarayya, PhD, RAC · Founder · Verixa</cp:lastModifiedBy>
  <cp:revision>1</cp:revision>
  <dcterms:created xsi:type="dcterms:W3CDTF">2026-06-23T06:12:41Z</dcterms:created>
  <dcterms:modified xsi:type="dcterms:W3CDTF">2026-06-23T06:12:41Z</dcterms:modified>
</cp:coreProperties>
</file>